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0" r:id="rId4"/>
    <p:sldId id="271" r:id="rId5"/>
    <p:sldId id="272" r:id="rId6"/>
    <p:sldId id="261" r:id="rId7"/>
    <p:sldId id="262" r:id="rId8"/>
    <p:sldId id="268" r:id="rId9"/>
    <p:sldId id="269" r:id="rId10"/>
    <p:sldId id="273" r:id="rId11"/>
    <p:sldId id="274" r:id="rId12"/>
    <p:sldId id="275" r:id="rId13"/>
    <p:sldId id="276" r:id="rId14"/>
    <p:sldId id="277" r:id="rId15"/>
    <p:sldId id="278" r:id="rId16"/>
    <p:sldId id="279" r:id="rId17"/>
    <p:sldId id="280" r:id="rId18"/>
    <p:sldId id="281" r:id="rId19"/>
    <p:sldId id="28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99D001-C7EC-4CBF-935E-D232249C81AB}" type="datetimeFigureOut">
              <a:rPr lang="en-US" smtClean="0"/>
              <a:pPr/>
              <a:t>3/8/2016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1F167D-B8B2-4B43-BAFF-BE7B0E24D6B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9D001-C7EC-4CBF-935E-D232249C81AB}" type="datetimeFigureOut">
              <a:rPr lang="en-US" smtClean="0"/>
              <a:pPr/>
              <a:t>3/8/2016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1F167D-B8B2-4B43-BAFF-BE7B0E24D6B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9D001-C7EC-4CBF-935E-D232249C81AB}" type="datetimeFigureOut">
              <a:rPr lang="en-US" smtClean="0"/>
              <a:pPr/>
              <a:t>3/8/2016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1F167D-B8B2-4B43-BAFF-BE7B0E24D6B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9D001-C7EC-4CBF-935E-D232249C81AB}" type="datetimeFigureOut">
              <a:rPr lang="en-US" smtClean="0"/>
              <a:pPr/>
              <a:t>3/8/2016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1F167D-B8B2-4B43-BAFF-BE7B0E24D6B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99D001-C7EC-4CBF-935E-D232249C81AB}" type="datetimeFigureOut">
              <a:rPr lang="en-US" smtClean="0"/>
              <a:pPr/>
              <a:t>3/8/2016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1F167D-B8B2-4B43-BAFF-BE7B0E24D6B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99D001-C7EC-4CBF-935E-D232249C81AB}" type="datetimeFigureOut">
              <a:rPr lang="en-US" smtClean="0"/>
              <a:pPr/>
              <a:t>3/8/2016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1F167D-B8B2-4B43-BAFF-BE7B0E24D6B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99D001-C7EC-4CBF-935E-D232249C81AB}" type="datetimeFigureOut">
              <a:rPr lang="en-US" smtClean="0"/>
              <a:pPr/>
              <a:t>3/8/2016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1F167D-B8B2-4B43-BAFF-BE7B0E24D6B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99D001-C7EC-4CBF-935E-D232249C81AB}" type="datetimeFigureOut">
              <a:rPr lang="en-US" smtClean="0"/>
              <a:pPr/>
              <a:t>3/8/2016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1F167D-B8B2-4B43-BAFF-BE7B0E24D6B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99D001-C7EC-4CBF-935E-D232249C81AB}" type="datetimeFigureOut">
              <a:rPr lang="en-US" smtClean="0"/>
              <a:pPr/>
              <a:t>3/8/2016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1F167D-B8B2-4B43-BAFF-BE7B0E24D6B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99D001-C7EC-4CBF-935E-D232249C81AB}" type="datetimeFigureOut">
              <a:rPr lang="en-US" smtClean="0"/>
              <a:pPr/>
              <a:t>3/8/2016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1F167D-B8B2-4B43-BAFF-BE7B0E24D6B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99D001-C7EC-4CBF-935E-D232249C81AB}" type="datetimeFigureOut">
              <a:rPr lang="en-US" smtClean="0"/>
              <a:pPr/>
              <a:t>3/8/2016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1F167D-B8B2-4B43-BAFF-BE7B0E24D6B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99D001-C7EC-4CBF-935E-D232249C81AB}" type="datetimeFigureOut">
              <a:rPr lang="en-US" smtClean="0"/>
              <a:pPr/>
              <a:t>3/8/2016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1F167D-B8B2-4B43-BAFF-BE7B0E24D6B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sfsite.com/grc/1008/mzlg.jpg"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amazon.ca/gp/product/images/0385670818/ref=dp_image_0?ie=UTF8&amp;n=916520&amp;s=books"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Independent Novel Study </a:t>
            </a:r>
            <a:endParaRPr lang="en-US" dirty="0"/>
          </a:p>
        </p:txBody>
      </p:sp>
      <p:sp>
        <p:nvSpPr>
          <p:cNvPr id="3" name="Subtitle 2"/>
          <p:cNvSpPr>
            <a:spLocks noGrp="1"/>
          </p:cNvSpPr>
          <p:nvPr>
            <p:ph type="subTitle" idx="1"/>
          </p:nvPr>
        </p:nvSpPr>
        <p:spPr/>
        <p:txBody>
          <a:bodyPr/>
          <a:lstStyle/>
          <a:p>
            <a:r>
              <a:rPr lang="en-US" dirty="0" smtClean="0"/>
              <a:t>English 1201 </a:t>
            </a:r>
            <a:endParaRPr lang="en-US" dirty="0"/>
          </a:p>
        </p:txBody>
      </p:sp>
      <p:pic>
        <p:nvPicPr>
          <p:cNvPr id="1027" name="Picture 3" descr="C:\Documents and Settings\lbudgell.HTHS.000\Local Settings\Temporary Internet Files\Content.IE5\4YG73YI4\MC900019306[1].wmf"/>
          <p:cNvPicPr>
            <a:picLocks noChangeAspect="1" noChangeArrowheads="1"/>
          </p:cNvPicPr>
          <p:nvPr/>
        </p:nvPicPr>
        <p:blipFill>
          <a:blip r:embed="rId2" cstate="print"/>
          <a:srcRect/>
          <a:stretch>
            <a:fillRect/>
          </a:stretch>
        </p:blipFill>
        <p:spPr bwMode="auto">
          <a:xfrm>
            <a:off x="5867401" y="3429000"/>
            <a:ext cx="2209800" cy="1928751"/>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Matched</a:t>
            </a:r>
            <a:endParaRPr lang="en-US" dirty="0"/>
          </a:p>
        </p:txBody>
      </p:sp>
      <p:sp>
        <p:nvSpPr>
          <p:cNvPr id="4" name="Content Placeholder 3"/>
          <p:cNvSpPr>
            <a:spLocks noGrp="1"/>
          </p:cNvSpPr>
          <p:nvPr>
            <p:ph sz="half" idx="2"/>
          </p:nvPr>
        </p:nvSpPr>
        <p:spPr>
          <a:xfrm>
            <a:off x="3657600" y="1600200"/>
            <a:ext cx="5029200" cy="4525963"/>
          </a:xfrm>
        </p:spPr>
        <p:txBody>
          <a:bodyPr>
            <a:normAutofit fontScale="92500"/>
          </a:bodyPr>
          <a:lstStyle/>
          <a:p>
            <a:pPr>
              <a:buNone/>
            </a:pPr>
            <a:r>
              <a:rPr lang="en-CA" sz="1400" dirty="0" smtClean="0"/>
              <a:t>	</a:t>
            </a:r>
            <a:r>
              <a:rPr lang="en-CA" sz="1800" dirty="0" smtClean="0"/>
              <a:t>Cassia has always trusted the Society to make the right choices for her: what to read, what to watch, what to believe. So when </a:t>
            </a:r>
            <a:r>
              <a:rPr lang="en-CA" sz="1800" dirty="0" err="1" smtClean="0"/>
              <a:t>Xander's</a:t>
            </a:r>
            <a:r>
              <a:rPr lang="en-CA" sz="1800" dirty="0" smtClean="0"/>
              <a:t> face appears on-screen at her Matching ceremony, Cassia knows with complete certainty that he is her ideal mate... until she sees </a:t>
            </a:r>
            <a:r>
              <a:rPr lang="en-CA" sz="1800" dirty="0" err="1" smtClean="0"/>
              <a:t>Ky</a:t>
            </a:r>
            <a:r>
              <a:rPr lang="en-CA" sz="1800" dirty="0" smtClean="0"/>
              <a:t> Markham's face flash for an instant before the screen fades to black.</a:t>
            </a:r>
            <a:br>
              <a:rPr lang="en-CA" sz="1800" dirty="0" smtClean="0"/>
            </a:br>
            <a:r>
              <a:rPr lang="en-CA" sz="1800" dirty="0" smtClean="0"/>
              <a:t/>
            </a:r>
            <a:br>
              <a:rPr lang="en-CA" sz="1800" dirty="0" smtClean="0"/>
            </a:br>
            <a:r>
              <a:rPr lang="en-CA" sz="1800" dirty="0" smtClean="0"/>
              <a:t>The Society tells her it's a glitch, a rare malfunction, and that she should focus on the happy life she's destined to lead with </a:t>
            </a:r>
            <a:r>
              <a:rPr lang="en-CA" sz="1800" dirty="0" err="1" smtClean="0"/>
              <a:t>Xander</a:t>
            </a:r>
            <a:r>
              <a:rPr lang="en-CA" sz="1800" dirty="0" smtClean="0"/>
              <a:t>. But Cassia can't stop thinking about </a:t>
            </a:r>
            <a:r>
              <a:rPr lang="en-CA" sz="1800" dirty="0" err="1" smtClean="0"/>
              <a:t>Ky</a:t>
            </a:r>
            <a:r>
              <a:rPr lang="en-CA" sz="1800" dirty="0" smtClean="0"/>
              <a:t>, and as they slowly fall in love, Cassia begins to doubt the Society's infallibility and is faced with an impossible choice: between </a:t>
            </a:r>
            <a:r>
              <a:rPr lang="en-CA" sz="1800" dirty="0" err="1" smtClean="0"/>
              <a:t>Xander</a:t>
            </a:r>
            <a:r>
              <a:rPr lang="en-CA" sz="1800" dirty="0" smtClean="0"/>
              <a:t> and </a:t>
            </a:r>
            <a:r>
              <a:rPr lang="en-CA" sz="1800" dirty="0" err="1" smtClean="0"/>
              <a:t>Ky</a:t>
            </a:r>
            <a:r>
              <a:rPr lang="en-CA" sz="1800" dirty="0" smtClean="0"/>
              <a:t>, between the only life she's known and a path that no one else has dared to follow.</a:t>
            </a:r>
            <a:endParaRPr lang="en-US" sz="1800" dirty="0"/>
          </a:p>
        </p:txBody>
      </p:sp>
      <p:pic>
        <p:nvPicPr>
          <p:cNvPr id="1026" name="Picture 2" descr="http://1.bp.blogspot.com/-IbNnb8rMchU/T9s6x0U3kSI/AAAAAAAAAfY/HjQXfZATF_c/s1600/matched.jpg"/>
          <p:cNvPicPr>
            <a:picLocks noChangeAspect="1" noChangeArrowheads="1"/>
          </p:cNvPicPr>
          <p:nvPr/>
        </p:nvPicPr>
        <p:blipFill>
          <a:blip r:embed="rId2" cstate="print"/>
          <a:srcRect/>
          <a:stretch>
            <a:fillRect/>
          </a:stretch>
        </p:blipFill>
        <p:spPr bwMode="auto">
          <a:xfrm>
            <a:off x="762000" y="1524000"/>
            <a:ext cx="2865374" cy="44196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If I Stay</a:t>
            </a:r>
            <a:endParaRPr lang="en-CA" dirty="0"/>
          </a:p>
        </p:txBody>
      </p:sp>
      <p:sp>
        <p:nvSpPr>
          <p:cNvPr id="4" name="Content Placeholder 3"/>
          <p:cNvSpPr>
            <a:spLocks noGrp="1"/>
          </p:cNvSpPr>
          <p:nvPr>
            <p:ph sz="half" idx="2"/>
          </p:nvPr>
        </p:nvSpPr>
        <p:spPr>
          <a:xfrm>
            <a:off x="3657600" y="1371600"/>
            <a:ext cx="5257800" cy="4754563"/>
          </a:xfrm>
        </p:spPr>
        <p:txBody>
          <a:bodyPr>
            <a:normAutofit fontScale="70000" lnSpcReduction="20000"/>
          </a:bodyPr>
          <a:lstStyle/>
          <a:p>
            <a:pPr>
              <a:buNone/>
            </a:pPr>
            <a:r>
              <a:rPr lang="en-CA" i="1" dirty="0" smtClean="0"/>
              <a:t>	On a day that started like any other…</a:t>
            </a:r>
            <a:endParaRPr lang="en-CA" dirty="0" smtClean="0"/>
          </a:p>
          <a:p>
            <a:pPr>
              <a:buNone/>
            </a:pPr>
            <a:r>
              <a:rPr lang="en-CA" dirty="0" smtClean="0"/>
              <a:t>	</a:t>
            </a:r>
          </a:p>
          <a:p>
            <a:pPr>
              <a:buNone/>
            </a:pPr>
            <a:r>
              <a:rPr lang="en-CA" dirty="0" smtClean="0"/>
              <a:t>	Mia had everything: a loving family, a gorgeous, adoring boyfriend, and a bright future full of music and full of choices. Then, in an instant, almost all of that is taken from her. Caught between life and death, between a happy past and an unknowable future, Mia spends one critical day contemplating the one decision she has left—the most important decision she’ll ever make.</a:t>
            </a:r>
          </a:p>
          <a:p>
            <a:pPr>
              <a:buNone/>
            </a:pPr>
            <a:r>
              <a:rPr lang="en-CA" dirty="0" smtClean="0"/>
              <a:t>	</a:t>
            </a:r>
          </a:p>
          <a:p>
            <a:pPr>
              <a:buNone/>
            </a:pPr>
            <a:r>
              <a:rPr lang="en-CA" dirty="0" smtClean="0"/>
              <a:t>	Simultaneously tragic and hopeful, this is a romantic, riveting and ultimately uplifting story about memory, music, living, dying, loving.</a:t>
            </a:r>
          </a:p>
          <a:p>
            <a:endParaRPr lang="en-CA" dirty="0"/>
          </a:p>
        </p:txBody>
      </p:sp>
      <p:pic>
        <p:nvPicPr>
          <p:cNvPr id="26626" name="Picture 2" descr="If I Stay"/>
          <p:cNvPicPr>
            <a:picLocks noChangeAspect="1" noChangeArrowheads="1"/>
          </p:cNvPicPr>
          <p:nvPr/>
        </p:nvPicPr>
        <p:blipFill>
          <a:blip r:embed="rId2" cstate="print"/>
          <a:srcRect/>
          <a:stretch>
            <a:fillRect/>
          </a:stretch>
        </p:blipFill>
        <p:spPr bwMode="auto">
          <a:xfrm>
            <a:off x="457200" y="1447800"/>
            <a:ext cx="3027816" cy="4707109"/>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What Happened To Goodbye</a:t>
            </a:r>
            <a:endParaRPr lang="en-CA" dirty="0"/>
          </a:p>
        </p:txBody>
      </p:sp>
      <p:sp>
        <p:nvSpPr>
          <p:cNvPr id="4" name="Content Placeholder 3"/>
          <p:cNvSpPr>
            <a:spLocks noGrp="1"/>
          </p:cNvSpPr>
          <p:nvPr>
            <p:ph sz="half" idx="2"/>
          </p:nvPr>
        </p:nvSpPr>
        <p:spPr>
          <a:xfrm>
            <a:off x="3657600" y="1371600"/>
            <a:ext cx="5029200" cy="4953000"/>
          </a:xfrm>
        </p:spPr>
        <p:txBody>
          <a:bodyPr>
            <a:normAutofit fontScale="55000" lnSpcReduction="20000"/>
          </a:bodyPr>
          <a:lstStyle/>
          <a:p>
            <a:pPr>
              <a:buNone/>
            </a:pPr>
            <a:r>
              <a:rPr lang="en-CA" dirty="0" smtClean="0"/>
              <a:t>	</a:t>
            </a:r>
            <a:r>
              <a:rPr lang="en-CA" sz="3300" dirty="0" smtClean="0"/>
              <a:t>Since her parents' bitter divorce, McLean and her dad, a restaurant consultant, have been on the move-four towns in two years. Estranged from her mother and her mother's new family, McLean has followed her dad in leaving the unhappy past behind. And each new place gives her a chance to try out a new persona: from cheerleader to drama diva. But now, for the first time, McLean discovers a desire to stay in one place and just be herself, whoever that is. Perhaps Dave, the guy next door, can help her find out. </a:t>
            </a:r>
            <a:br>
              <a:rPr lang="en-CA" sz="3300" dirty="0" smtClean="0"/>
            </a:br>
            <a:endParaRPr lang="en-CA" sz="3300" dirty="0" smtClean="0"/>
          </a:p>
          <a:p>
            <a:pPr>
              <a:buNone/>
            </a:pPr>
            <a:r>
              <a:rPr lang="en-CA" sz="3300" dirty="0" smtClean="0"/>
              <a:t>	Mclean has pretended to be so many different people that she hardly remembers who she really is anymore.</a:t>
            </a:r>
            <a:br>
              <a:rPr lang="en-CA" sz="3300" dirty="0" smtClean="0"/>
            </a:br>
            <a:r>
              <a:rPr lang="en-CA" sz="3300" dirty="0" smtClean="0"/>
              <a:t> </a:t>
            </a:r>
            <a:br>
              <a:rPr lang="en-CA" sz="3300" dirty="0" smtClean="0"/>
            </a:br>
            <a:r>
              <a:rPr lang="en-CA" sz="3300" dirty="0" smtClean="0"/>
              <a:t>The adorable guy next door might be able to help her figure it out.</a:t>
            </a:r>
            <a:br>
              <a:rPr lang="en-CA" sz="3300" dirty="0" smtClean="0"/>
            </a:br>
            <a:r>
              <a:rPr lang="en-CA" sz="3300" dirty="0" smtClean="0"/>
              <a:t> </a:t>
            </a:r>
            <a:br>
              <a:rPr lang="en-CA" sz="3300" dirty="0" smtClean="0"/>
            </a:br>
            <a:r>
              <a:rPr lang="en-CA" sz="3300" dirty="0" smtClean="0"/>
              <a:t>But is she ready for it?</a:t>
            </a:r>
            <a:endParaRPr lang="en-CA" sz="3300" dirty="0"/>
          </a:p>
        </p:txBody>
      </p:sp>
      <p:pic>
        <p:nvPicPr>
          <p:cNvPr id="27650" name="Picture 2" descr="http://sarahdessen.com/wordpress/wp-content/uploads/whathappenedtogoodbye_1.jpg"/>
          <p:cNvPicPr>
            <a:picLocks noChangeAspect="1" noChangeArrowheads="1"/>
          </p:cNvPicPr>
          <p:nvPr/>
        </p:nvPicPr>
        <p:blipFill>
          <a:blip r:embed="rId2" cstate="print"/>
          <a:srcRect/>
          <a:stretch>
            <a:fillRect/>
          </a:stretch>
        </p:blipFill>
        <p:spPr bwMode="auto">
          <a:xfrm>
            <a:off x="228600" y="1371600"/>
            <a:ext cx="3222932" cy="4846638"/>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First Part Last </a:t>
            </a:r>
            <a:endParaRPr lang="en-CA" dirty="0"/>
          </a:p>
        </p:txBody>
      </p:sp>
      <p:sp>
        <p:nvSpPr>
          <p:cNvPr id="4" name="Content Placeholder 3"/>
          <p:cNvSpPr>
            <a:spLocks noGrp="1"/>
          </p:cNvSpPr>
          <p:nvPr>
            <p:ph sz="half" idx="2"/>
          </p:nvPr>
        </p:nvSpPr>
        <p:spPr>
          <a:xfrm>
            <a:off x="3048000" y="1295400"/>
            <a:ext cx="5638800" cy="4830763"/>
          </a:xfrm>
        </p:spPr>
        <p:txBody>
          <a:bodyPr>
            <a:normAutofit fontScale="92500" lnSpcReduction="20000"/>
          </a:bodyPr>
          <a:lstStyle/>
          <a:p>
            <a:pPr>
              <a:buNone/>
            </a:pPr>
            <a:r>
              <a:rPr lang="en-CA" dirty="0" smtClean="0"/>
              <a:t>	Bobby's a classic urban teenager. He's restless. He's impulsive. But the thing that makes him different is this: He's going to be a father. His girlfriend, </a:t>
            </a:r>
            <a:r>
              <a:rPr lang="en-CA" dirty="0" err="1" smtClean="0"/>
              <a:t>Nia</a:t>
            </a:r>
            <a:r>
              <a:rPr lang="en-CA" dirty="0" smtClean="0"/>
              <a:t>, is pregnant, and their lives are about to change forever. Instead of spending time with friends, they'll be spending time with doctors, and next, diapers. They have options: keeping the baby, adoption. They want to do the right thing. </a:t>
            </a:r>
          </a:p>
          <a:p>
            <a:pPr>
              <a:buNone/>
            </a:pPr>
            <a:r>
              <a:rPr lang="en-CA" dirty="0" smtClean="0"/>
              <a:t/>
            </a:r>
            <a:br>
              <a:rPr lang="en-CA" dirty="0" smtClean="0"/>
            </a:br>
            <a:r>
              <a:rPr lang="en-CA" dirty="0" smtClean="0"/>
              <a:t>If only it was clear what the right thing was.</a:t>
            </a:r>
            <a:endParaRPr lang="en-CA" dirty="0"/>
          </a:p>
        </p:txBody>
      </p:sp>
      <p:pic>
        <p:nvPicPr>
          <p:cNvPr id="13314" name="Picture 2" descr="The First Part Last (Heaven, #2)"/>
          <p:cNvPicPr>
            <a:picLocks noChangeAspect="1" noChangeArrowheads="1"/>
          </p:cNvPicPr>
          <p:nvPr/>
        </p:nvPicPr>
        <p:blipFill>
          <a:blip r:embed="rId2" cstate="print"/>
          <a:srcRect/>
          <a:stretch>
            <a:fillRect/>
          </a:stretch>
        </p:blipFill>
        <p:spPr bwMode="auto">
          <a:xfrm>
            <a:off x="381000" y="1295400"/>
            <a:ext cx="2390775" cy="4524375"/>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Speak </a:t>
            </a:r>
            <a:endParaRPr lang="en-CA" dirty="0"/>
          </a:p>
        </p:txBody>
      </p:sp>
      <p:sp>
        <p:nvSpPr>
          <p:cNvPr id="4" name="Content Placeholder 3"/>
          <p:cNvSpPr>
            <a:spLocks noGrp="1"/>
          </p:cNvSpPr>
          <p:nvPr>
            <p:ph sz="half" idx="2"/>
          </p:nvPr>
        </p:nvSpPr>
        <p:spPr>
          <a:xfrm>
            <a:off x="3124200" y="1600200"/>
            <a:ext cx="5562600" cy="4525963"/>
          </a:xfrm>
        </p:spPr>
        <p:txBody>
          <a:bodyPr>
            <a:normAutofit fontScale="85000" lnSpcReduction="20000"/>
          </a:bodyPr>
          <a:lstStyle/>
          <a:p>
            <a:pPr>
              <a:buNone/>
            </a:pPr>
            <a:r>
              <a:rPr lang="en-CA" dirty="0" smtClean="0"/>
              <a:t>Melinda </a:t>
            </a:r>
            <a:r>
              <a:rPr lang="en-CA" dirty="0" err="1" smtClean="0"/>
              <a:t>Sordino</a:t>
            </a:r>
            <a:r>
              <a:rPr lang="en-CA" dirty="0" smtClean="0"/>
              <a:t> busted an end-of-summer party by calling the cops. Now her old friends won't talk to her, and people she doesn't even know hate her from a distance. The safest place to be is alone, inside her own head. But even that's not safe. Because there's something she's trying not to think about, something about the night of the party that, if she let it in, would blow her carefully constructed disguise to smithereens. And then she would have to speak the truth. This extraordinary first novel has captured the imaginations of teenagers and adults across the country.</a:t>
            </a:r>
            <a:endParaRPr lang="en-CA" dirty="0"/>
          </a:p>
        </p:txBody>
      </p:sp>
      <p:pic>
        <p:nvPicPr>
          <p:cNvPr id="12290" name="Picture 2" descr="Speak"/>
          <p:cNvPicPr>
            <a:picLocks noChangeAspect="1" noChangeArrowheads="1"/>
          </p:cNvPicPr>
          <p:nvPr/>
        </p:nvPicPr>
        <p:blipFill>
          <a:blip r:embed="rId2" cstate="print"/>
          <a:srcRect/>
          <a:stretch>
            <a:fillRect/>
          </a:stretch>
        </p:blipFill>
        <p:spPr bwMode="auto">
          <a:xfrm>
            <a:off x="457200" y="2209800"/>
            <a:ext cx="2524125" cy="38100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Name of the Star</a:t>
            </a:r>
            <a:endParaRPr lang="en-CA" dirty="0"/>
          </a:p>
        </p:txBody>
      </p:sp>
      <p:sp>
        <p:nvSpPr>
          <p:cNvPr id="4" name="Content Placeholder 3"/>
          <p:cNvSpPr>
            <a:spLocks noGrp="1"/>
          </p:cNvSpPr>
          <p:nvPr>
            <p:ph sz="half" idx="2"/>
          </p:nvPr>
        </p:nvSpPr>
        <p:spPr>
          <a:xfrm>
            <a:off x="3429000" y="1600200"/>
            <a:ext cx="5257800" cy="4525963"/>
          </a:xfrm>
        </p:spPr>
        <p:txBody>
          <a:bodyPr>
            <a:normAutofit fontScale="85000" lnSpcReduction="20000"/>
          </a:bodyPr>
          <a:lstStyle/>
          <a:p>
            <a:pPr>
              <a:buNone/>
            </a:pPr>
            <a:r>
              <a:rPr lang="en-CA" dirty="0" smtClean="0"/>
              <a:t>	Louisiana teenager Rory </a:t>
            </a:r>
            <a:r>
              <a:rPr lang="en-CA" dirty="0" err="1" smtClean="0"/>
              <a:t>Deveaux</a:t>
            </a:r>
            <a:r>
              <a:rPr lang="en-CA" dirty="0" smtClean="0"/>
              <a:t> arrives in London to start a new life at boarding school just as a series of brutal murders mimicking the horrific Jack the Ripper killing spree of more than a century ago has broken out across the city. The police are left with few leads and no witnesses. Except one. Rory spotted the man believed to be the prime suspect. But she is the only one who saw him - the only one who </a:t>
            </a:r>
            <a:r>
              <a:rPr lang="en-CA" i="1" dirty="0" smtClean="0"/>
              <a:t>can</a:t>
            </a:r>
            <a:r>
              <a:rPr lang="en-CA" dirty="0" smtClean="0"/>
              <a:t> see him. And now Rory has become his next target...unless she can tap her previously unknown abilities to turn the tables.</a:t>
            </a:r>
            <a:endParaRPr lang="en-CA" dirty="0"/>
          </a:p>
        </p:txBody>
      </p:sp>
      <p:pic>
        <p:nvPicPr>
          <p:cNvPr id="11266" name="Picture 2" descr="The Name of the Star (Shades of London, #1)"/>
          <p:cNvPicPr>
            <a:picLocks noChangeAspect="1" noChangeArrowheads="1"/>
          </p:cNvPicPr>
          <p:nvPr/>
        </p:nvPicPr>
        <p:blipFill>
          <a:blip r:embed="rId2" cstate="print"/>
          <a:srcRect/>
          <a:stretch>
            <a:fillRect/>
          </a:stretch>
        </p:blipFill>
        <p:spPr bwMode="auto">
          <a:xfrm>
            <a:off x="228600" y="1371600"/>
            <a:ext cx="3019425" cy="4524375"/>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Overdrive</a:t>
            </a:r>
            <a:endParaRPr lang="en-CA" dirty="0"/>
          </a:p>
        </p:txBody>
      </p:sp>
      <p:sp>
        <p:nvSpPr>
          <p:cNvPr id="4" name="Content Placeholder 3"/>
          <p:cNvSpPr>
            <a:spLocks noGrp="1"/>
          </p:cNvSpPr>
          <p:nvPr>
            <p:ph sz="half" idx="2"/>
          </p:nvPr>
        </p:nvSpPr>
        <p:spPr>
          <a:xfrm>
            <a:off x="3200400" y="1600200"/>
            <a:ext cx="5486400" cy="4525963"/>
          </a:xfrm>
        </p:spPr>
        <p:txBody>
          <a:bodyPr>
            <a:normAutofit fontScale="85000" lnSpcReduction="20000"/>
          </a:bodyPr>
          <a:lstStyle/>
          <a:p>
            <a:endParaRPr lang="en-CA" dirty="0" smtClean="0"/>
          </a:p>
          <a:p>
            <a:pPr>
              <a:buNone/>
            </a:pPr>
            <a:r>
              <a:rPr lang="en-CA" dirty="0" smtClean="0"/>
              <a:t>	Jake has finally got his driver's license, and tonight he has his brother's car as well. He and his friend Mickey take the car out and cruise the strip. When they challenge another driver to a street race, a disastrous chain reaction causes an accident. Jake and Mickey leave the scene, trying to convince themselves they were not involved. Jake finds he cannot pretend it didn't happen and struggles with the right thing to do. Should he pretend he was not involved? Or should he go to the police?</a:t>
            </a:r>
            <a:endParaRPr lang="en-CA" dirty="0"/>
          </a:p>
        </p:txBody>
      </p:sp>
      <p:pic>
        <p:nvPicPr>
          <p:cNvPr id="10242" name="Picture 2" descr="Overdrive (Orca Soundings)"/>
          <p:cNvPicPr>
            <a:picLocks noChangeAspect="1" noChangeArrowheads="1"/>
          </p:cNvPicPr>
          <p:nvPr/>
        </p:nvPicPr>
        <p:blipFill>
          <a:blip r:embed="rId2" cstate="print"/>
          <a:srcRect/>
          <a:stretch>
            <a:fillRect/>
          </a:stretch>
        </p:blipFill>
        <p:spPr bwMode="auto">
          <a:xfrm>
            <a:off x="609600" y="1828800"/>
            <a:ext cx="2305050" cy="38100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Undergrounders</a:t>
            </a:r>
            <a:endParaRPr lang="en-CA" dirty="0"/>
          </a:p>
        </p:txBody>
      </p:sp>
      <p:sp>
        <p:nvSpPr>
          <p:cNvPr id="4" name="Content Placeholder 3"/>
          <p:cNvSpPr>
            <a:spLocks noGrp="1"/>
          </p:cNvSpPr>
          <p:nvPr>
            <p:ph sz="half" idx="2"/>
          </p:nvPr>
        </p:nvSpPr>
        <p:spPr>
          <a:xfrm>
            <a:off x="2590800" y="1600200"/>
            <a:ext cx="6096000" cy="4525963"/>
          </a:xfrm>
        </p:spPr>
        <p:txBody>
          <a:bodyPr>
            <a:normAutofit fontScale="85000" lnSpcReduction="20000"/>
          </a:bodyPr>
          <a:lstStyle/>
          <a:p>
            <a:pPr>
              <a:buNone/>
            </a:pPr>
            <a:r>
              <a:rPr lang="en-CA" i="1" dirty="0" smtClean="0"/>
              <a:t>	The most important thing was to eat. I hadn’t had a thing since yesterday before the game. Funny how important it had been, and now I couldn’t care less — I had way bigger problems than playing hockey with a bunch of idiots. I needed to hawk some money real bad.</a:t>
            </a:r>
            <a:r>
              <a:rPr lang="en-CA" dirty="0" smtClean="0"/>
              <a:t/>
            </a:r>
            <a:br>
              <a:rPr lang="en-CA" dirty="0" smtClean="0"/>
            </a:br>
            <a:r>
              <a:rPr lang="en-CA" dirty="0" smtClean="0"/>
              <a:t/>
            </a:r>
            <a:br>
              <a:rPr lang="en-CA" dirty="0" smtClean="0"/>
            </a:br>
            <a:r>
              <a:rPr lang="en-CA" dirty="0" smtClean="0"/>
              <a:t>Ever since his mom died, Jonathon has been on his own, living on the streets. The Underground gives him a place to sleep, but it’s not like having a real home or being a regular kid. That seems like an impossible dream . . .</a:t>
            </a:r>
            <a:endParaRPr lang="en-CA" dirty="0"/>
          </a:p>
        </p:txBody>
      </p:sp>
      <p:pic>
        <p:nvPicPr>
          <p:cNvPr id="9218" name="Picture 2" descr="Undergrounders"/>
          <p:cNvPicPr>
            <a:picLocks noChangeAspect="1" noChangeArrowheads="1"/>
          </p:cNvPicPr>
          <p:nvPr/>
        </p:nvPicPr>
        <p:blipFill>
          <a:blip r:embed="rId2" cstate="print"/>
          <a:srcRect/>
          <a:stretch>
            <a:fillRect/>
          </a:stretch>
        </p:blipFill>
        <p:spPr bwMode="auto">
          <a:xfrm>
            <a:off x="304800" y="1752600"/>
            <a:ext cx="2528454" cy="38100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Blue Helmet</a:t>
            </a:r>
            <a:endParaRPr lang="en-CA" dirty="0"/>
          </a:p>
        </p:txBody>
      </p:sp>
      <p:sp>
        <p:nvSpPr>
          <p:cNvPr id="4" name="Content Placeholder 3"/>
          <p:cNvSpPr>
            <a:spLocks noGrp="1"/>
          </p:cNvSpPr>
          <p:nvPr>
            <p:ph sz="half" idx="2"/>
          </p:nvPr>
        </p:nvSpPr>
        <p:spPr>
          <a:xfrm>
            <a:off x="3124200" y="1219200"/>
            <a:ext cx="5486400" cy="5105400"/>
          </a:xfrm>
        </p:spPr>
        <p:txBody>
          <a:bodyPr>
            <a:noAutofit/>
          </a:bodyPr>
          <a:lstStyle/>
          <a:p>
            <a:pPr>
              <a:buNone/>
            </a:pPr>
            <a:r>
              <a:rPr lang="en-CA" sz="1600" dirty="0" smtClean="0"/>
              <a:t>	Lee wants to be a Tarantula – a member of the biggest, most powerful gang in his neighbourhood. But when his initiation goes wrong and the police catch him robbing an auto supply store, Lee’s father sends him to live with his aunt in New Toronto. </a:t>
            </a:r>
            <a:br>
              <a:rPr lang="en-CA" sz="1600" dirty="0" smtClean="0"/>
            </a:br>
            <a:r>
              <a:rPr lang="en-CA" sz="1600" dirty="0" smtClean="0"/>
              <a:t/>
            </a:r>
            <a:br>
              <a:rPr lang="en-CA" sz="1600" dirty="0" smtClean="0"/>
            </a:br>
            <a:r>
              <a:rPr lang="en-CA" sz="1600" dirty="0" smtClean="0"/>
              <a:t>Lee feels more lost than ever. His mother’s death from cancer, and his father’s constant absence working two jobs mean he has practically had to raise himself. But though he initially resists his Aunt </a:t>
            </a:r>
            <a:r>
              <a:rPr lang="en-CA" sz="1600" dirty="0" err="1" smtClean="0"/>
              <a:t>Reena</a:t>
            </a:r>
            <a:r>
              <a:rPr lang="en-CA" sz="1600" dirty="0" smtClean="0"/>
              <a:t> and the customers of </a:t>
            </a:r>
            <a:r>
              <a:rPr lang="en-CA" sz="1600" dirty="0" err="1" smtClean="0"/>
              <a:t>Reena’s</a:t>
            </a:r>
            <a:r>
              <a:rPr lang="en-CA" sz="1600" dirty="0" smtClean="0"/>
              <a:t> Unique Café – a ragtag collection of the unusual, the unkempt and the deeply eccentric – Lee gradually learns to open himself up to his new surroundings. When Lee strikes up an unlikely friendship he is suddenly confronted by the ravages of violence, and is forced to face the consequences of his own aggression.</a:t>
            </a:r>
            <a:br>
              <a:rPr lang="en-CA" sz="1600" dirty="0" smtClean="0"/>
            </a:br>
            <a:r>
              <a:rPr lang="en-CA" sz="1600" dirty="0" smtClean="0"/>
              <a:t/>
            </a:r>
            <a:br>
              <a:rPr lang="en-CA" sz="1600" dirty="0" smtClean="0"/>
            </a:br>
            <a:r>
              <a:rPr lang="en-CA" sz="1600" b="1" dirty="0" smtClean="0"/>
              <a:t>The Blue Helmet</a:t>
            </a:r>
            <a:r>
              <a:rPr lang="en-CA" sz="1600" dirty="0" smtClean="0"/>
              <a:t> is a powerful portrait of one young man’s struggle to come into his own, and the peace that comes from the achievement.</a:t>
            </a:r>
            <a:endParaRPr lang="en-CA" sz="1600" dirty="0"/>
          </a:p>
        </p:txBody>
      </p:sp>
      <p:pic>
        <p:nvPicPr>
          <p:cNvPr id="8194" name="Picture 2" descr="The Blue Helmet"/>
          <p:cNvPicPr>
            <a:picLocks noChangeAspect="1" noChangeArrowheads="1"/>
          </p:cNvPicPr>
          <p:nvPr/>
        </p:nvPicPr>
        <p:blipFill>
          <a:blip r:embed="rId2" cstate="print"/>
          <a:srcRect/>
          <a:stretch>
            <a:fillRect/>
          </a:stretch>
        </p:blipFill>
        <p:spPr bwMode="auto">
          <a:xfrm>
            <a:off x="228600" y="1219200"/>
            <a:ext cx="2876550" cy="428625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Fault in Our Stars</a:t>
            </a:r>
            <a:endParaRPr lang="en-CA" dirty="0"/>
          </a:p>
        </p:txBody>
      </p:sp>
      <p:sp>
        <p:nvSpPr>
          <p:cNvPr id="4" name="Content Placeholder 3"/>
          <p:cNvSpPr>
            <a:spLocks noGrp="1"/>
          </p:cNvSpPr>
          <p:nvPr>
            <p:ph sz="half" idx="2"/>
          </p:nvPr>
        </p:nvSpPr>
        <p:spPr>
          <a:xfrm>
            <a:off x="3810000" y="1600200"/>
            <a:ext cx="4876800" cy="4525963"/>
          </a:xfrm>
        </p:spPr>
        <p:txBody>
          <a:bodyPr>
            <a:normAutofit fontScale="92500" lnSpcReduction="20000"/>
          </a:bodyPr>
          <a:lstStyle/>
          <a:p>
            <a:pPr>
              <a:buNone/>
            </a:pPr>
            <a:r>
              <a:rPr lang="en-CA" dirty="0" smtClean="0"/>
              <a:t>	Told from the point of view of Hazel who has been diagnosed with Cancer. Despite the tumor-shrinking medical miracle that has bought her a few years, Hazel has never been anything but </a:t>
            </a:r>
            <a:r>
              <a:rPr lang="en-CA" dirty="0" err="1" smtClean="0"/>
              <a:t>terminal.But</a:t>
            </a:r>
            <a:r>
              <a:rPr lang="en-CA" dirty="0" smtClean="0"/>
              <a:t> when a gorgeous plot twist named Augustus Waters suddenly appears at Cancer Kid Support Group, Hazel’s story and perspective on life and herself changes.</a:t>
            </a:r>
            <a:endParaRPr lang="en-CA" dirty="0"/>
          </a:p>
        </p:txBody>
      </p:sp>
      <p:pic>
        <p:nvPicPr>
          <p:cNvPr id="28674" name="Picture 2" descr="File:The Fault in Our Stars.jpg"/>
          <p:cNvPicPr>
            <a:picLocks noChangeAspect="1" noChangeArrowheads="1"/>
          </p:cNvPicPr>
          <p:nvPr/>
        </p:nvPicPr>
        <p:blipFill>
          <a:blip r:embed="rId2" cstate="print"/>
          <a:srcRect/>
          <a:stretch>
            <a:fillRect/>
          </a:stretch>
        </p:blipFill>
        <p:spPr bwMode="auto">
          <a:xfrm>
            <a:off x="381000" y="1524000"/>
            <a:ext cx="3116580" cy="45720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Maze Runner</a:t>
            </a:r>
            <a:endParaRPr lang="en-US" dirty="0"/>
          </a:p>
        </p:txBody>
      </p:sp>
      <p:sp>
        <p:nvSpPr>
          <p:cNvPr id="3" name="Content Placeholder 2"/>
          <p:cNvSpPr>
            <a:spLocks noGrp="1"/>
          </p:cNvSpPr>
          <p:nvPr>
            <p:ph sz="half" idx="1"/>
          </p:nvPr>
        </p:nvSpPr>
        <p:spPr/>
        <p:txBody>
          <a:bodyPr>
            <a:normAutofit fontScale="55000" lnSpcReduction="20000"/>
          </a:bodyPr>
          <a:lstStyle/>
          <a:p>
            <a:endParaRPr lang="en-US" dirty="0" smtClean="0"/>
          </a:p>
          <a:p>
            <a:endParaRPr lang="en-US" dirty="0"/>
          </a:p>
        </p:txBody>
      </p:sp>
      <p:sp>
        <p:nvSpPr>
          <p:cNvPr id="4" name="Content Placeholder 3"/>
          <p:cNvSpPr>
            <a:spLocks noGrp="1"/>
          </p:cNvSpPr>
          <p:nvPr>
            <p:ph sz="half" idx="2"/>
          </p:nvPr>
        </p:nvSpPr>
        <p:spPr>
          <a:xfrm>
            <a:off x="3352800" y="1600200"/>
            <a:ext cx="5334000" cy="4525963"/>
          </a:xfrm>
        </p:spPr>
        <p:txBody>
          <a:bodyPr>
            <a:normAutofit fontScale="55000" lnSpcReduction="20000"/>
          </a:bodyPr>
          <a:lstStyle/>
          <a:p>
            <a:pPr>
              <a:buNone/>
            </a:pPr>
            <a:r>
              <a:rPr lang="en-US" dirty="0" smtClean="0"/>
              <a:t>	Thomas wakes up to find himself in a box. When he reaches the top, he is pulled out by a group of boys who pull him out into their surroundings. The only thing he remembers is his name, nothing else.</a:t>
            </a:r>
          </a:p>
          <a:p>
            <a:pPr>
              <a:buNone/>
            </a:pPr>
            <a:endParaRPr lang="en-US" dirty="0" smtClean="0"/>
          </a:p>
          <a:p>
            <a:pPr>
              <a:buNone/>
            </a:pPr>
            <a:r>
              <a:rPr lang="en-CA" dirty="0" smtClean="0"/>
              <a:t>	He’s surrounded by strangers—boys whose memories are also gone.</a:t>
            </a:r>
            <a:br>
              <a:rPr lang="en-CA" dirty="0" smtClean="0"/>
            </a:br>
            <a:r>
              <a:rPr lang="en-CA" dirty="0" smtClean="0"/>
              <a:t/>
            </a:r>
            <a:br>
              <a:rPr lang="en-CA" dirty="0" smtClean="0"/>
            </a:br>
            <a:r>
              <a:rPr lang="en-CA" i="1" dirty="0" smtClean="0"/>
              <a:t>Nice to meet </a:t>
            </a:r>
            <a:r>
              <a:rPr lang="en-CA" i="1" dirty="0" err="1" smtClean="0"/>
              <a:t>ya</a:t>
            </a:r>
            <a:r>
              <a:rPr lang="en-CA" i="1" dirty="0" smtClean="0"/>
              <a:t>, shank. Welcome to the Glade.</a:t>
            </a:r>
            <a:r>
              <a:rPr lang="en-CA" dirty="0" smtClean="0"/>
              <a:t/>
            </a:r>
            <a:br>
              <a:rPr lang="en-CA" dirty="0" smtClean="0"/>
            </a:br>
            <a:r>
              <a:rPr lang="en-CA" dirty="0" smtClean="0"/>
              <a:t/>
            </a:r>
            <a:br>
              <a:rPr lang="en-CA" dirty="0" smtClean="0"/>
            </a:br>
            <a:r>
              <a:rPr lang="en-CA" dirty="0" smtClean="0"/>
              <a:t>Outside the towering stone walls that surround the Glade is a limitless, ever-changing maze. It’s the only way out—and no one’s ever made it through alive.</a:t>
            </a:r>
            <a:br>
              <a:rPr lang="en-CA" dirty="0" smtClean="0"/>
            </a:br>
            <a:r>
              <a:rPr lang="en-CA" dirty="0" smtClean="0"/>
              <a:t/>
            </a:r>
            <a:br>
              <a:rPr lang="en-CA" dirty="0" smtClean="0"/>
            </a:br>
            <a:r>
              <a:rPr lang="en-CA" i="1" dirty="0" smtClean="0"/>
              <a:t>Everything is going to change.</a:t>
            </a:r>
            <a:r>
              <a:rPr lang="en-CA" dirty="0" smtClean="0"/>
              <a:t/>
            </a:r>
            <a:br>
              <a:rPr lang="en-CA" dirty="0" smtClean="0"/>
            </a:br>
            <a:r>
              <a:rPr lang="en-CA" dirty="0" smtClean="0"/>
              <a:t/>
            </a:r>
            <a:br>
              <a:rPr lang="en-CA" dirty="0" smtClean="0"/>
            </a:br>
            <a:r>
              <a:rPr lang="en-CA" dirty="0" smtClean="0"/>
              <a:t>Then a girl arrives. The first girl ever. And the message she delivers is terrifying.</a:t>
            </a:r>
            <a:br>
              <a:rPr lang="en-CA" dirty="0" smtClean="0"/>
            </a:br>
            <a:r>
              <a:rPr lang="en-CA" dirty="0" smtClean="0"/>
              <a:t/>
            </a:r>
            <a:br>
              <a:rPr lang="en-CA" dirty="0" smtClean="0"/>
            </a:br>
            <a:r>
              <a:rPr lang="en-CA" dirty="0" smtClean="0"/>
              <a:t>Remember. Survive. Run.</a:t>
            </a:r>
            <a:endParaRPr lang="en-US" dirty="0"/>
          </a:p>
        </p:txBody>
      </p:sp>
      <p:pic>
        <p:nvPicPr>
          <p:cNvPr id="5" name="Picture 2" descr="The Maze Runner">
            <a:hlinkClick r:id="rId2"/>
          </p:cNvPr>
          <p:cNvPicPr>
            <a:picLocks noChangeAspect="1" noChangeArrowheads="1"/>
          </p:cNvPicPr>
          <p:nvPr/>
        </p:nvPicPr>
        <p:blipFill>
          <a:blip r:embed="rId3" cstate="print"/>
          <a:srcRect/>
          <a:stretch>
            <a:fillRect/>
          </a:stretch>
        </p:blipFill>
        <p:spPr bwMode="auto">
          <a:xfrm>
            <a:off x="457200" y="1524000"/>
            <a:ext cx="2781388" cy="4023741"/>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 Kill a Mockingbird</a:t>
            </a:r>
            <a:br>
              <a:rPr lang="en-US" dirty="0" smtClean="0"/>
            </a:br>
            <a:endParaRPr lang="en-US" dirty="0"/>
          </a:p>
        </p:txBody>
      </p:sp>
      <p:sp>
        <p:nvSpPr>
          <p:cNvPr id="5" name="Content Placeholder 4"/>
          <p:cNvSpPr>
            <a:spLocks noGrp="1"/>
          </p:cNvSpPr>
          <p:nvPr>
            <p:ph sz="half" idx="2"/>
          </p:nvPr>
        </p:nvSpPr>
        <p:spPr>
          <a:xfrm>
            <a:off x="3581400" y="1600200"/>
            <a:ext cx="5105400" cy="3785652"/>
          </a:xfrm>
          <a:prstGeom prst="rect">
            <a:avLst/>
          </a:prstGeom>
        </p:spPr>
        <p:txBody>
          <a:bodyPr wrap="square">
            <a:spAutoFit/>
          </a:bodyPr>
          <a:lstStyle/>
          <a:p>
            <a:pPr>
              <a:spcBef>
                <a:spcPts val="0"/>
              </a:spcBef>
              <a:buNone/>
            </a:pPr>
            <a:r>
              <a:rPr lang="en-CA" sz="1600" i="1" dirty="0" smtClean="0"/>
              <a:t>	To Kill a Mockingbird</a:t>
            </a:r>
            <a:r>
              <a:rPr lang="en-CA" sz="1600" dirty="0" smtClean="0"/>
              <a:t> by Harper Lee tells of Scout and </a:t>
            </a:r>
            <a:r>
              <a:rPr lang="en-CA" sz="1600" dirty="0" err="1" smtClean="0"/>
              <a:t>Jem's</a:t>
            </a:r>
            <a:r>
              <a:rPr lang="en-CA" sz="1600" dirty="0" smtClean="0"/>
              <a:t> childhood in Alabama and how a series of events shook their innocence, shaped their character and taught them about human nature. Lee examines racism and other prejudices through a page turning story told in a wonderful, Southern voice. </a:t>
            </a:r>
            <a:r>
              <a:rPr lang="en-US" sz="1600" dirty="0" smtClean="0"/>
              <a:t/>
            </a:r>
            <a:br>
              <a:rPr lang="en-US" sz="1600" dirty="0" smtClean="0"/>
            </a:br>
            <a:endParaRPr lang="en-US" sz="1600" dirty="0" smtClean="0"/>
          </a:p>
          <a:p>
            <a:pPr>
              <a:spcBef>
                <a:spcPts val="0"/>
              </a:spcBef>
              <a:buNone/>
            </a:pPr>
            <a:r>
              <a:rPr lang="en-US" sz="1600" dirty="0" smtClean="0"/>
              <a:t>	Compassionate, dramatic, and deeply moving,  </a:t>
            </a:r>
            <a:r>
              <a:rPr lang="en-US" sz="1600" i="1" dirty="0" smtClean="0"/>
              <a:t>To Kill A Mockingbird</a:t>
            </a:r>
            <a:r>
              <a:rPr lang="en-US" sz="1600" dirty="0" smtClean="0"/>
              <a:t> takes readers to the roots of human behavior - to innocence and experience, kindness and cruelty, love and hatred, humor and pathos. </a:t>
            </a:r>
          </a:p>
          <a:p>
            <a:pPr>
              <a:spcBef>
                <a:spcPts val="0"/>
              </a:spcBef>
              <a:buNone/>
            </a:pPr>
            <a:endParaRPr lang="en-US" sz="1600" dirty="0" smtClean="0"/>
          </a:p>
          <a:p>
            <a:pPr>
              <a:spcBef>
                <a:spcPts val="0"/>
              </a:spcBef>
              <a:buNone/>
            </a:pPr>
            <a:r>
              <a:rPr lang="en-US" sz="1600" dirty="0" smtClean="0"/>
              <a:t>	Now with over 18 million copies in print and translated into  forty languages, this regional story by a young </a:t>
            </a:r>
          </a:p>
          <a:p>
            <a:pPr>
              <a:spcBef>
                <a:spcPts val="0"/>
              </a:spcBef>
              <a:buNone/>
            </a:pPr>
            <a:r>
              <a:rPr lang="en-US" sz="1600" dirty="0" smtClean="0"/>
              <a:t>	Alabama woman claims universal appeal. </a:t>
            </a:r>
          </a:p>
        </p:txBody>
      </p:sp>
      <p:pic>
        <p:nvPicPr>
          <p:cNvPr id="3076" name="Picture 4" descr="http://deepsouthmag.com/wp-content/uploads/2013/04/mockingbird.jpg"/>
          <p:cNvPicPr>
            <a:picLocks noChangeAspect="1" noChangeArrowheads="1"/>
          </p:cNvPicPr>
          <p:nvPr/>
        </p:nvPicPr>
        <p:blipFill>
          <a:blip r:embed="rId2" cstate="print"/>
          <a:srcRect/>
          <a:stretch>
            <a:fillRect/>
          </a:stretch>
        </p:blipFill>
        <p:spPr bwMode="auto">
          <a:xfrm>
            <a:off x="457200" y="1600200"/>
            <a:ext cx="2853115" cy="45720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 Mans Land</a:t>
            </a:r>
            <a:br>
              <a:rPr lang="en-US" dirty="0" smtClean="0"/>
            </a:br>
            <a:endParaRPr lang="en-US" dirty="0"/>
          </a:p>
        </p:txBody>
      </p:sp>
      <p:sp>
        <p:nvSpPr>
          <p:cNvPr id="4" name="Content Placeholder 3"/>
          <p:cNvSpPr>
            <a:spLocks noGrp="1"/>
          </p:cNvSpPr>
          <p:nvPr>
            <p:ph sz="half" idx="2"/>
          </p:nvPr>
        </p:nvSpPr>
        <p:spPr>
          <a:xfrm>
            <a:off x="3886200" y="1600200"/>
            <a:ext cx="4800600" cy="4525963"/>
          </a:xfrm>
        </p:spPr>
        <p:txBody>
          <a:bodyPr>
            <a:normAutofit fontScale="47500" lnSpcReduction="20000"/>
          </a:bodyPr>
          <a:lstStyle/>
          <a:p>
            <a:pPr>
              <a:buNone/>
            </a:pPr>
            <a:r>
              <a:rPr lang="en-US" dirty="0" smtClean="0"/>
              <a:t>	</a:t>
            </a:r>
            <a:r>
              <a:rPr lang="en-US" sz="3600" dirty="0" smtClean="0"/>
              <a:t>Set in France during World War I, it pulls us into the lives of the young men of the Newfoundland Regiment at rest in the village of </a:t>
            </a:r>
            <a:r>
              <a:rPr lang="en-US" sz="3600" dirty="0" err="1" smtClean="0"/>
              <a:t>Louvencourt</a:t>
            </a:r>
            <a:r>
              <a:rPr lang="en-US" sz="3600" dirty="0" smtClean="0"/>
              <a:t>, preparing to set out for the trenches and what will come to be known as the Battle of the Somme. Second lieutenant Alan Hayward and his brash fellow officer, Clarke, together with young Martin and the other men heading into battle, wait out the hours to the final whistle. Longing for their homeland, frustrated by the lack of knowledge about what lies ahead, they stand resolutely on the </a:t>
            </a:r>
            <a:r>
              <a:rPr lang="en-US" sz="3600" dirty="0" err="1" smtClean="0"/>
              <a:t>firesteps</a:t>
            </a:r>
            <a:r>
              <a:rPr lang="en-US" sz="3600" dirty="0" smtClean="0"/>
              <a:t> as their pocket watches tick away to zero hour. </a:t>
            </a:r>
          </a:p>
          <a:p>
            <a:pPr>
              <a:buNone/>
            </a:pPr>
            <a:endParaRPr lang="en-US" sz="3600" dirty="0" smtClean="0"/>
          </a:p>
          <a:p>
            <a:pPr>
              <a:buNone/>
            </a:pPr>
            <a:r>
              <a:rPr lang="en-US" sz="3600" dirty="0" smtClean="0"/>
              <a:t>	A classic war novel, the book is equally effective in its portrayal of the camaraderie and unnatural quiet before the storm, as in its graphic account of the fight to make it through the barbed wire and sweep of machine-gun bullets across no man's land. </a:t>
            </a:r>
          </a:p>
          <a:p>
            <a:endParaRPr lang="en-US" dirty="0"/>
          </a:p>
        </p:txBody>
      </p:sp>
      <p:pic>
        <p:nvPicPr>
          <p:cNvPr id="2050" name="Picture 2" descr="http://images.amazon.com/images/P/0385658869.01.LZZZZZZZ.jpg"/>
          <p:cNvPicPr>
            <a:picLocks noChangeAspect="1" noChangeArrowheads="1"/>
          </p:cNvPicPr>
          <p:nvPr/>
        </p:nvPicPr>
        <p:blipFill>
          <a:blip r:embed="rId2" cstate="print"/>
          <a:srcRect/>
          <a:stretch>
            <a:fillRect/>
          </a:stretch>
        </p:blipFill>
        <p:spPr bwMode="auto">
          <a:xfrm>
            <a:off x="381000" y="1143000"/>
            <a:ext cx="3111322" cy="50673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Anne Frank and Me</a:t>
            </a:r>
            <a:br>
              <a:rPr lang="en-US" dirty="0" smtClean="0"/>
            </a:br>
            <a:endParaRPr lang="en-US" dirty="0"/>
          </a:p>
        </p:txBody>
      </p:sp>
      <p:sp>
        <p:nvSpPr>
          <p:cNvPr id="4" name="Content Placeholder 3"/>
          <p:cNvSpPr>
            <a:spLocks noGrp="1"/>
          </p:cNvSpPr>
          <p:nvPr>
            <p:ph sz="half" idx="2"/>
          </p:nvPr>
        </p:nvSpPr>
        <p:spPr>
          <a:xfrm>
            <a:off x="4648200" y="1676400"/>
            <a:ext cx="4038600" cy="4525963"/>
          </a:xfrm>
        </p:spPr>
        <p:txBody>
          <a:bodyPr>
            <a:normAutofit fontScale="62500" lnSpcReduction="20000"/>
          </a:bodyPr>
          <a:lstStyle/>
          <a:p>
            <a:pPr>
              <a:spcBef>
                <a:spcPts val="0"/>
              </a:spcBef>
              <a:buNone/>
            </a:pPr>
            <a:r>
              <a:rPr lang="en-US" dirty="0" smtClean="0"/>
              <a:t>In one moment Nicole </a:t>
            </a:r>
            <a:r>
              <a:rPr lang="en-US" dirty="0" err="1" smtClean="0"/>
              <a:t>Burns's</a:t>
            </a:r>
            <a:r>
              <a:rPr lang="en-US" dirty="0" smtClean="0"/>
              <a:t> life</a:t>
            </a:r>
          </a:p>
          <a:p>
            <a:pPr>
              <a:spcBef>
                <a:spcPts val="0"/>
              </a:spcBef>
              <a:buNone/>
            </a:pPr>
            <a:r>
              <a:rPr lang="en-US" dirty="0" smtClean="0"/>
              <a:t>changes forever. The sound of gunfire at </a:t>
            </a:r>
          </a:p>
          <a:p>
            <a:pPr>
              <a:spcBef>
                <a:spcPts val="0"/>
              </a:spcBef>
              <a:buNone/>
            </a:pPr>
            <a:r>
              <a:rPr lang="en-US" dirty="0" smtClean="0"/>
              <a:t>an Anne Frank exhibit, the panic, the </a:t>
            </a:r>
          </a:p>
          <a:p>
            <a:pPr>
              <a:spcBef>
                <a:spcPts val="0"/>
              </a:spcBef>
              <a:buNone/>
            </a:pPr>
            <a:r>
              <a:rPr lang="en-US" dirty="0" smtClean="0"/>
              <a:t>crowd, and Nicole is no longer Nicole. </a:t>
            </a:r>
          </a:p>
          <a:p>
            <a:pPr>
              <a:spcBef>
                <a:spcPts val="0"/>
              </a:spcBef>
              <a:buNone/>
            </a:pPr>
            <a:r>
              <a:rPr lang="en-US" dirty="0" smtClean="0"/>
              <a:t>Whiplashed through time and space, she </a:t>
            </a:r>
          </a:p>
          <a:p>
            <a:pPr>
              <a:spcBef>
                <a:spcPts val="0"/>
              </a:spcBef>
              <a:buNone/>
            </a:pPr>
            <a:r>
              <a:rPr lang="en-US" dirty="0" smtClean="0"/>
              <a:t>wakes to find herself a privileged Jewish </a:t>
            </a:r>
          </a:p>
          <a:p>
            <a:pPr>
              <a:spcBef>
                <a:spcPts val="0"/>
              </a:spcBef>
              <a:buNone/>
            </a:pPr>
            <a:r>
              <a:rPr lang="en-US" dirty="0" smtClean="0"/>
              <a:t>girl living in Nazi-occupied Paris during </a:t>
            </a:r>
          </a:p>
          <a:p>
            <a:pPr>
              <a:spcBef>
                <a:spcPts val="0"/>
              </a:spcBef>
              <a:buNone/>
            </a:pPr>
            <a:r>
              <a:rPr lang="en-US" dirty="0" smtClean="0"/>
              <a:t>World War II. No more Internet diaries </a:t>
            </a:r>
          </a:p>
          <a:p>
            <a:pPr>
              <a:spcBef>
                <a:spcPts val="0"/>
              </a:spcBef>
              <a:buNone/>
            </a:pPr>
            <a:r>
              <a:rPr lang="en-US" dirty="0" smtClean="0"/>
              <a:t>and boy troubles for Nicole-now she's a </a:t>
            </a:r>
          </a:p>
          <a:p>
            <a:pPr>
              <a:spcBef>
                <a:spcPts val="0"/>
              </a:spcBef>
              <a:buNone/>
            </a:pPr>
            <a:r>
              <a:rPr lang="en-US" dirty="0" smtClean="0"/>
              <a:t>carefree Jewish girl, with wonderful </a:t>
            </a:r>
          </a:p>
          <a:p>
            <a:pPr>
              <a:spcBef>
                <a:spcPts val="0"/>
              </a:spcBef>
              <a:buNone/>
            </a:pPr>
            <a:r>
              <a:rPr lang="en-US" dirty="0" smtClean="0"/>
              <a:t>friends and a charming boyfriend. But </a:t>
            </a:r>
          </a:p>
          <a:p>
            <a:pPr>
              <a:spcBef>
                <a:spcPts val="0"/>
              </a:spcBef>
              <a:buNone/>
            </a:pPr>
            <a:r>
              <a:rPr lang="en-US" dirty="0" smtClean="0"/>
              <a:t>when the Nazi death grip tightens over </a:t>
            </a:r>
          </a:p>
          <a:p>
            <a:pPr>
              <a:spcBef>
                <a:spcPts val="0"/>
              </a:spcBef>
              <a:buNone/>
            </a:pPr>
            <a:r>
              <a:rPr lang="en-US" dirty="0" smtClean="0"/>
              <a:t>France, Nicole is forced into hiding, and </a:t>
            </a:r>
          </a:p>
          <a:p>
            <a:pPr>
              <a:spcBef>
                <a:spcPts val="0"/>
              </a:spcBef>
              <a:buNone/>
            </a:pPr>
            <a:r>
              <a:rPr lang="en-US" dirty="0" smtClean="0"/>
              <a:t>begins a struggle for survival that brings </a:t>
            </a:r>
          </a:p>
          <a:p>
            <a:pPr>
              <a:spcBef>
                <a:spcPts val="0"/>
              </a:spcBef>
              <a:buNone/>
            </a:pPr>
            <a:r>
              <a:rPr lang="en-US" dirty="0" smtClean="0"/>
              <a:t>her face to face with Anne Frank.</a:t>
            </a:r>
            <a:endParaRPr lang="en-US" dirty="0"/>
          </a:p>
        </p:txBody>
      </p:sp>
      <p:pic>
        <p:nvPicPr>
          <p:cNvPr id="1026" name="Picture 2" descr="http://ecx.images-amazon.com/images/I/418C7YGWFGL.jpg"/>
          <p:cNvPicPr>
            <a:picLocks noChangeAspect="1" noChangeArrowheads="1"/>
          </p:cNvPicPr>
          <p:nvPr/>
        </p:nvPicPr>
        <p:blipFill>
          <a:blip r:embed="rId2" cstate="print"/>
          <a:srcRect/>
          <a:stretch>
            <a:fillRect/>
          </a:stretch>
        </p:blipFill>
        <p:spPr bwMode="auto">
          <a:xfrm>
            <a:off x="1143000" y="1143000"/>
            <a:ext cx="2809875" cy="4524375"/>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Divergent </a:t>
            </a:r>
            <a:endParaRPr lang="en-US" dirty="0"/>
          </a:p>
        </p:txBody>
      </p:sp>
      <p:sp>
        <p:nvSpPr>
          <p:cNvPr id="3" name="Content Placeholder 2"/>
          <p:cNvSpPr>
            <a:spLocks noGrp="1"/>
          </p:cNvSpPr>
          <p:nvPr>
            <p:ph sz="half" idx="1"/>
          </p:nvPr>
        </p:nvSpPr>
        <p:spPr/>
        <p:txBody>
          <a:bodyPr>
            <a:normAutofit fontScale="70000" lnSpcReduction="20000"/>
          </a:bodyPr>
          <a:lstStyle/>
          <a:p>
            <a:pPr>
              <a:buNone/>
            </a:pPr>
            <a:r>
              <a:rPr lang="en-US" dirty="0" smtClean="0"/>
              <a:t>	In Beatrice Prior's dystopian Chicago, society is divided into five factions, each dedicated to the cultivation of a particular virtue—Candor (the honest), Abnegation (the selfless), Dauntless (the brave), Amity (the peaceful), and Erudite (the intelligent). On an appointed day of every year, all sixteen-year-olds must select the faction to which they will devote the rest of their lives. For Beatrice, the decision is between staying with her family and being who she really is—she can't have both. So she makes a choice that surprises everyone, including herself. </a:t>
            </a:r>
          </a:p>
          <a:p>
            <a:endParaRPr lang="en-US" dirty="0"/>
          </a:p>
        </p:txBody>
      </p:sp>
      <p:pic>
        <p:nvPicPr>
          <p:cNvPr id="7" name="Picture 12" descr="Divergent (Divergent, #1)"/>
          <p:cNvPicPr>
            <a:picLocks noGrp="1" noChangeAspect="1" noChangeArrowheads="1"/>
          </p:cNvPicPr>
          <p:nvPr>
            <p:ph sz="half" idx="2"/>
          </p:nvPr>
        </p:nvPicPr>
        <p:blipFill>
          <a:blip r:embed="rId2" cstate="print"/>
          <a:srcRect/>
          <a:stretch>
            <a:fillRect/>
          </a:stretch>
        </p:blipFill>
        <p:spPr bwMode="auto">
          <a:xfrm>
            <a:off x="5486400" y="1600200"/>
            <a:ext cx="2819400" cy="4265016"/>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Shaken </a:t>
            </a:r>
            <a:endParaRPr lang="en-US" dirty="0"/>
          </a:p>
        </p:txBody>
      </p:sp>
      <p:sp>
        <p:nvSpPr>
          <p:cNvPr id="3" name="Content Placeholder 2"/>
          <p:cNvSpPr>
            <a:spLocks noGrp="1"/>
          </p:cNvSpPr>
          <p:nvPr>
            <p:ph sz="half" idx="1"/>
          </p:nvPr>
        </p:nvSpPr>
        <p:spPr/>
        <p:txBody>
          <a:bodyPr>
            <a:normAutofit fontScale="55000" lnSpcReduction="20000"/>
          </a:bodyPr>
          <a:lstStyle/>
          <a:p>
            <a:r>
              <a:rPr lang="en-US" dirty="0" smtClean="0"/>
              <a:t>A novel from one of the country's most prolific and popular YA authors, this book, set in Port-au-Prince, Haiti during the January 2009 earthquake, follows the struggle of Joshua, a Canadian boy at the centre of the tragedy.</a:t>
            </a:r>
            <a:br>
              <a:rPr lang="en-US" dirty="0" smtClean="0"/>
            </a:br>
            <a:r>
              <a:rPr lang="en-US" dirty="0" smtClean="0"/>
              <a:t/>
            </a:r>
            <a:br>
              <a:rPr lang="en-US" dirty="0" smtClean="0"/>
            </a:br>
            <a:r>
              <a:rPr lang="en-US" dirty="0" smtClean="0"/>
              <a:t>Fifteen-year-old Joshua has travelled from Toronto to Port-au-Prince, Haiti in order to help with a charity mission. In confronting the poverty and injustice that surrounds him, Joshua struggles to find meaning in the cruelty of the world. And then devastation hits — and Joshua finds himself at the very centre of a catastrophic earthquake. Will he be able to save himself? And, if he does, how will he find the faith and hope he needs to go on?</a:t>
            </a:r>
            <a:endParaRPr lang="en-US" dirty="0"/>
          </a:p>
        </p:txBody>
      </p:sp>
      <p:pic>
        <p:nvPicPr>
          <p:cNvPr id="5" name="Picture 14" descr="Shaken">
            <a:hlinkClick r:id="rId2"/>
          </p:cNvPr>
          <p:cNvPicPr>
            <a:picLocks noGrp="1" noChangeAspect="1" noChangeArrowheads="1"/>
          </p:cNvPicPr>
          <p:nvPr>
            <p:ph sz="half" idx="2"/>
          </p:nvPr>
        </p:nvPicPr>
        <p:blipFill>
          <a:blip r:embed="rId3" cstate="print"/>
          <a:srcRect/>
          <a:stretch>
            <a:fillRect/>
          </a:stretch>
        </p:blipFill>
        <p:spPr bwMode="auto">
          <a:xfrm>
            <a:off x="5238750" y="1219200"/>
            <a:ext cx="3955440" cy="4648199"/>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Pluto’s Ghost </a:t>
            </a:r>
            <a:endParaRPr lang="en-US" dirty="0"/>
          </a:p>
        </p:txBody>
      </p:sp>
      <p:sp>
        <p:nvSpPr>
          <p:cNvPr id="3" name="Content Placeholder 2"/>
          <p:cNvSpPr>
            <a:spLocks noGrp="1"/>
          </p:cNvSpPr>
          <p:nvPr>
            <p:ph sz="half" idx="1"/>
          </p:nvPr>
        </p:nvSpPr>
        <p:spPr>
          <a:xfrm>
            <a:off x="457200" y="1295400"/>
            <a:ext cx="4038600" cy="4525963"/>
          </a:xfrm>
        </p:spPr>
        <p:txBody>
          <a:bodyPr>
            <a:normAutofit fontScale="25000" lnSpcReduction="20000"/>
          </a:bodyPr>
          <a:lstStyle/>
          <a:p>
            <a:r>
              <a:rPr lang="en-US" sz="5600" dirty="0" smtClean="0"/>
              <a:t>Pluto’s Ghost is a very unusual title for an unusually ambitious book. Fortunately for the author, </a:t>
            </a:r>
            <a:r>
              <a:rPr lang="en-US" sz="5600" dirty="0" err="1" smtClean="0"/>
              <a:t>Sheree</a:t>
            </a:r>
            <a:r>
              <a:rPr lang="en-US" sz="5600" dirty="0" smtClean="0"/>
              <a:t> Fitch delivers everything promised on the back cover blurb and more.  The novel is a lyrical depiction of teenage angst told by a protagonist who is as fascinating as he is difficult to understand.</a:t>
            </a:r>
          </a:p>
          <a:p>
            <a:r>
              <a:rPr lang="en-US" sz="5600" dirty="0" smtClean="0"/>
              <a:t>Jake </a:t>
            </a:r>
            <a:r>
              <a:rPr lang="en-US" sz="5600" dirty="0" err="1" smtClean="0"/>
              <a:t>Upshore</a:t>
            </a:r>
            <a:r>
              <a:rPr lang="en-US" sz="5600" dirty="0" smtClean="0"/>
              <a:t> seems to have little going for him. He is a disciplinary nightmare to his teachers, has been in trouble with the law, and has a history of substance abuse. His problems are compounded by the fact he is severely dyslexic finding reading and writing monumental tasks.  But despite this disability, Jake is making the supreme effort to narrate this story. </a:t>
            </a:r>
          </a:p>
          <a:p>
            <a:r>
              <a:rPr lang="en-US" sz="5600" dirty="0" smtClean="0"/>
              <a:t>The story begins with text messages flying around their high school that Skye has run away from home. </a:t>
            </a:r>
            <a:r>
              <a:rPr lang="en-US" sz="5600" dirty="0" err="1" smtClean="0"/>
              <a:t>Rumour</a:t>
            </a:r>
            <a:r>
              <a:rPr lang="en-US" sz="5600" dirty="0" smtClean="0"/>
              <a:t> says she’s pregnant and planning to have an abortion in the nearby city of Halifax. His heart torn, Jake is desperate to follow her. Skye has left Jake her diary to explain her thoughts and what is going on with her. But since it’s in the form of a binder whose pages fall out when Jake drops it, he needs to reorganize the pages and decipher the cursive writing. </a:t>
            </a:r>
          </a:p>
          <a:p>
            <a:pPr>
              <a:buNone/>
            </a:pPr>
            <a:endParaRPr lang="en-US" dirty="0"/>
          </a:p>
        </p:txBody>
      </p:sp>
      <p:pic>
        <p:nvPicPr>
          <p:cNvPr id="1026" name="Picture 2" descr="http://t3.gstatic.com/images?q=tbn:ANd9GcTCvFKh9BdszpSBOv8POrMW65UzoCfZSNPQS1ZZJ0DIccwNOYTc"/>
          <p:cNvPicPr>
            <a:picLocks noChangeAspect="1" noChangeArrowheads="1"/>
          </p:cNvPicPr>
          <p:nvPr/>
        </p:nvPicPr>
        <p:blipFill>
          <a:blip r:embed="rId2" cstate="print"/>
          <a:srcRect/>
          <a:stretch>
            <a:fillRect/>
          </a:stretch>
        </p:blipFill>
        <p:spPr bwMode="auto">
          <a:xfrm>
            <a:off x="5029200" y="1524000"/>
            <a:ext cx="3031097" cy="4530173"/>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Little Brother</a:t>
            </a:r>
            <a:endParaRPr lang="en-US" dirty="0"/>
          </a:p>
        </p:txBody>
      </p:sp>
      <p:sp>
        <p:nvSpPr>
          <p:cNvPr id="3" name="Content Placeholder 2"/>
          <p:cNvSpPr>
            <a:spLocks noGrp="1"/>
          </p:cNvSpPr>
          <p:nvPr>
            <p:ph sz="half" idx="1"/>
          </p:nvPr>
        </p:nvSpPr>
        <p:spPr>
          <a:xfrm>
            <a:off x="3276600" y="1447800"/>
            <a:ext cx="5181600" cy="5715000"/>
          </a:xfrm>
        </p:spPr>
        <p:txBody>
          <a:bodyPr>
            <a:normAutofit fontScale="47500" lnSpcReduction="20000"/>
          </a:bodyPr>
          <a:lstStyle/>
          <a:p>
            <a:pPr>
              <a:buNone/>
            </a:pPr>
            <a:r>
              <a:rPr lang="en-US" sz="2200" dirty="0" smtClean="0"/>
              <a:t>	</a:t>
            </a:r>
            <a:r>
              <a:rPr lang="en-US" sz="3800" dirty="0" smtClean="0"/>
              <a:t>Marcus, </a:t>
            </a:r>
            <a:r>
              <a:rPr lang="en-US" sz="3800" dirty="0" err="1" smtClean="0"/>
              <a:t>a.k.a</a:t>
            </a:r>
            <a:r>
              <a:rPr lang="en-US" sz="3800" dirty="0" smtClean="0"/>
              <a:t> “w1n5t0n,” is only seventeen years old, but he figures he already knows how the system works–and how to work the system. Smart, fast, and wise to the ways of the networked world, he has no trouble outwitting his high school’s intrusive but clumsy surveillance systems. But his whole world changes when he and his friends find themselves caught in the aftermath of a major terrorist attack on San Francisco. In the wrong place at the wrong time, Marcus and his crew are apprehended by the Department of Homeland Security and whisked away to a secret prison where they’re mercilessly interrogated for days.</a:t>
            </a:r>
          </a:p>
          <a:p>
            <a:endParaRPr lang="en-US" sz="3800" dirty="0" smtClean="0"/>
          </a:p>
          <a:p>
            <a:pPr>
              <a:buNone/>
            </a:pPr>
            <a:r>
              <a:rPr lang="en-US" sz="3800" dirty="0" smtClean="0"/>
              <a:t>	When the DHS finally releases them, Marcus discovers that his city has become a police state where every citizen is treated like a potential terrorist. He knows that no one will believe his story, which leaves him only one option: to take down the DHS himself.</a:t>
            </a:r>
          </a:p>
          <a:p>
            <a:pPr>
              <a:buNone/>
            </a:pPr>
            <a:r>
              <a:rPr lang="en-US" sz="800" dirty="0" smtClean="0"/>
              <a:t/>
            </a:r>
            <a:br>
              <a:rPr lang="en-US" sz="800" dirty="0" smtClean="0"/>
            </a:br>
            <a:endParaRPr lang="en-US" dirty="0"/>
          </a:p>
        </p:txBody>
      </p:sp>
      <p:sp>
        <p:nvSpPr>
          <p:cNvPr id="25602" name="AutoShape 2" descr="data:image/jpeg;base64,/9j/4AAQSkZJRgABAQAAAQABAAD/2wBDAAkGBwgHBgkIBwgKCgkLDRYPDQwMDRsUFRAWIB0iIiAdHx8kKDQsJCYxJx8fLT0tMTU3Ojo6Iys/RD84QzQ5Ojf/2wBDAQoKCg0MDRoPDxo3JR8lNzc3Nzc3Nzc3Nzc3Nzc3Nzc3Nzc3Nzc3Nzc3Nzc3Nzc3Nzc3Nzc3Nzc3Nzc3Nzc3Nzf/wAARCACrAHIDASIAAhEBAxEB/8QAHAAAAAcBAQAAAAAAAAAAAAAAAAIDBAUGBwEI/8QARhAAAQMDAgMDCgUBBQQLAAAAAQIDBAAFERIhBjFBE2FyBxQiMjNRcYGRoRUjQlKxwSRTkpPRYrLh8BY0NUNjc3WUotLx/8QAGgEBAAMBAQEAAAAAAAAAAAAAAAECAwQFBv/EACURAAICAgICAgIDAQAAAAAAAAABAgMEERIhEzEFQVFhFCIjof/aAAwDAQACEQMRAD8A2pptstIJbR6o/TR+yb/u0f4RQY9ijwikpq5SEp8zbbWrJyHFEDlt98UAr2Lf92j/AAik3THax2gQnJxummwduQjOKWwwXtQDaEqOCM4yT8N/lSTpuboKHGYymynCkjJ1cs9dv1D5fKgHYehlSk6mcoGpQIAwM4ye6uGRBHN6MN8bqTTFxucQ2+zAj63WQHkuLwoEHZO2QQKQctivNs/h8BTvak4XkICT+r40BKedW8kAPxiTgABSTnOP9R9aM4/BaVpddjIPLClJHXH8kfWoZMJQaQ5GtcFt9LpK0lWNh6qgR8BS7MVwrffkQ4YfKh2RSonmQTnPeAflQEkh6EvGhyOrKSoaSDkDmaJ55bdv7TE35emn/XvH1ppHhFmatTUSKGihSe0SSFHIGxHIAkH6UyasymHUJYtFtbb1BJWgYOkFPT5Hr0FATbT8F5zs2XY7i9/RQpJO3Pb5j60v2Lf92j/CKg2La7Ckrdh2+CjTrDRSNJAOcfI4Rn4GnsmRdEyNEWIytsIzrccIyccvr9jQD7sm/wBiP8IrvZN/3aP8NJM+cKDZe0pIHppTuCe491OKAinUJ7Vf5aPWPShXXvar8RoUBIsexR4RSlJs7Mo8IpOPNjSS8I7yHCysod0qzoUOh9xoBZWOdRZvAPqQ5SgCc/l4xg/fY5+Vcd4msTbTTjt2hIbe1dmpTyQF6ThWPfg7GkjxXw6BlV6t/qhQzITyPI86Eodm4f2PzhMZ85ICUacK37qY359D9vXCksTB27QKjGRqKB3EfD71JxZ0SWXxGkNOqYXoeCFgltWM4OORwQabwr9Z58oRYVyiPyMFXZNuhSsDmcCo0Snp7Kwy0wyHBoupS6wpk4icwSTn491Gl2Rpp0JL1ycU2Q4ChtIGfdsMY7u4VaLlebZa1oRcZ0aMpYKkpecCdQHMjNcnXq1W9LS51wix0ujU0p10JCh3ZO9RxRp5pJ7REW3s7C9JjBFwkBSkkrLOU5wBseWMfwafm+oCdRhTe8BrJ5Z5U6l3e3QoSZ0udHaiq9V5bgCT8DSEjiGyx0MOP3SG2iQgrZKnkgOJHMp33AzU+vRRyUnto7IvCGAj+yS16mw56LJOM9D37U9hSBJZ7RKHEbkYcTg7Ej+lNmLza5ACo8+O4FMl9OhwHLYOCr4Z60k/xJY4rTT0m6wmmnm+0bcW8kJWj9wPUd9SV6JYcq7UU/xHZY7jbb90htrdQFtpW8kFaTyI35GpNKgoApIIIyCKEEY97VfiNCg97VfiNCgJFn2CPCKqvBX/AFjiT/1Nf+6KtLQJYSAcHSNx0qAjcJMxZjkti5XFDjrhdcAdToWs8yU6cfagKSlttfktguLbQpwXBKQpSQSAZG4z31YeKIURHGfCDaYrCUOOSQtIbACsNgjI61Jo4QhJtDdpEuWYTbweS2Sj1grVz05xnepCbZGJt1gXF913tYGssISQEgqGCTtk9KAgeCkgT+LwBgfii/8AcFIeS9qQbQyt23RW44SrspaFguOEqOQRjYfPpUqxwixHmyJbFyuLbsh0uuhLqQlaz1KdOKUsnC0ayOtKizp6m2wQGHH8t7/7OPnQFe44RKc4xgJgxWZb6rXIAZfVhGMpyrkdx0FQbMlpmBwnIhRFXFlq3SSWngATjGrIOeWDt3Vf7xwvGu1wTOfmTWnkNlpHYOBGlB5jYZ3o0Tha3xH4LjHaJRBaU0w1kaQlXrZ2ySefOgKXaIKWWOA2XlNyG3XJLwTjKQFJKgMH3ZxSJjsnydPKLLZU3dlJQSkZSnzjkPcKt44LgJgRYbcqYhMJwuRFocAWxqzkA43BzyOaXVwnA/BWbQhyQiKhztVYWCpxerVkkj377YoCscT+dReKnk2uIw4PwRaVIUvswhGo5UMDn3d9RkASlTuFxAgxpz/4GcMyV6EEauZOD3dK0J/h+O/cn57zz6nnoyoxGU4S2egGPuc1Gf8AQiCkxCifcW1RGPN2FNuhKkt5zjITk/OgKrxw95hxLdHBb25DSbChCkkgJZBcI1YxyGen9K0ewxVQrNBjLdDqmmEIKx+rA51Gp4ThKkSX5D0mQ5IheZLU6oElrOQNhuc5Oe+pa1wfw6G1FD7r6Gk6UKdIKgByGQBmgGz3tV+I0KD3tl+I0KAkWPYo8IoxzRWPYo8IpSgKnx4xcEQRcLdJkNmOCXm21kak+/5fxmqIzxFcFj/tCV/nVsjiErQpKkhSSMEEbGsN43sjnDd6KWUjzGRlbBA9X3p+Wdu7HurlyFJf2R73xE6rN02Jb+iSdvVzwcXCX/m0wev93GR+Iy/86oRFx9A68cuoojctqTlTLiFY2JTg4rl5ya6Z7qxqYPTijV/JzxC5PjuQJrynJDfpoUtWSpGf6H+atF5uCbbb3JCsagMIBPrKPIVgNk4th2u9R3GH8uIcA2TgKHVJPfV94t4hbu0ltEVeqK0AQSPWUeZ+XKuqNrjX37PAvwYWZf8Al3H719DVV5uZUVKnSUknPovbc/dTGZxFcmUk/iUoAf8AjVF3G5NRGVOulISnqUCq4q8sT1kMupV/sgYrncptbR7EKcaMlGaROv8AFF6UfQuswD/zjVr8movl7uZmzLnNXAin0kqdOHF4yE/Acz8qz62wJF2uLECGnL769KfR2SOpPcACflXofh+zxrJamLfFQAhpOCojdauqj3k71rRGTe2zi+Wvpqr8cIrb/SJFOwo1ChXafMEU97VfiNCg97VfiNCgJFj2KPCKUpNj2KPCKUoDhqD4usLXENlehOYS76zLmN0LHI/0PdU24tKEFSyAkDJJPKsx8pXlKjWyAIXC10jSbw6sNpQy32+nO2xBwFbjA3z7qhra0y0JyhJSj7Rkd8cEJcm2S1hmYjUhaVAjSod/fjb35phwq2rs5DhB0KwkbfX+RUraeEZHEdv4hudzmSWrxAy66y8kFTh059LO4Pd05VULbKXEmNOhRCNQ1gHmOtZeHUHGJ6a+TdmTG21evwdmRHIsosqSSSr0T+7far+1LeLaEBKNWkEgfp25VT7e1+I3AOvLJJXz642x/pVoU6iOEhO6CrST6xzWOQ20l9muBPxznOHoiOKZKVRUtqUdalZAx7qrkZDilamylJSOZVj6VaLzbROjqfS2tt5CCpOVesBvgjpTfyem0I4niK4heEe3HKlLWDpUpO4ST0Gef061rTrhpGGfY55KnPpfo1XyWcKXeHGbvE+LqekJHZYfKFttnB3TsMkjrnbFa+3nT6XPG9U5nj22TL3arZYUG5tylLS8/G3TFCRsVbdf6Vc01skl6PPnOU5bbO0KFCpKEU97VfiNCg97VfiNCgJFj2KPCKUpNj2KPCKOaAo3lEsHEPEL8GFb5jaLI4sJuDGyVuJ1An0sZA0g4x15+8ZTeJMPhHiJ97hRlphq3uhpDiwFlZGAsqKsk76h02G2K0Xj3iK7QL2/ChyFsMmPpTpSDupJ9LfqOnwrL7XaGr3eIFmkuONtS5HZuLQfTSACTgnO+2KtXp7M7G1pDDh7it+xXu8yJ7inDdQovuJQCFFRKicZ2zkimE78GkW/VZrLMDwWAp5ZOge8YCjvg/eicb8OPcMXpyA5KEpkEhp9O2rG2D3jbNS3DBaRYUrRnWpau0wf1Zx17sVlZZwjtHdh4vnt8beiGsMZ5D/p/llCvSSobjbv5fGn79xeVJRDREfQEknWSP8A8xUNc1uxJzyXAHEOHWCeoJO5qRtinH1J1qVo0+7SMnljqar4/I9lvOsdOv1pgu016YTBZcKEpP5yyr1ieg7q0ryXvcKo4WRG4qcszjsSS4Y4ltALSFYJPpc84HL3D3VmU7s4k1h11BxpKCeZz0+1SMF9l8IUVaWdWlTmnOB1IHXFaQjGEe+jG53X26gtm8wOLOB7Y2pu3XG2xm1q1LSwkJBPvOBVgtF7tl5aW5apzEtDatKy0vOk4zg+6vP3Elrj2y5txoVzE1ssIcU42jSMq3A5npg/OtU8j9lXb+HlzXl5VPcDjY/a2BhO/Unc/MVo4pLZyxlLlpl+oUKFUNCKe9qvxGhQe9qvxGhQEix7FHhFKUmx7FHhFKUBmXlZiuCbAlhodkpCm+0H7wcgH4jOPgapENfmvE0W4o3WhouI6hLmnSTj4kKrcb+xb37VJTd0oMNKCtwrOAkDfOehGOdYDdLhF8+eXBbKGSSlsLWpRCM7c+p6/wDCsZz4dnbhYjyJ9rpHeLY6LjankFWXkHtEFQ/VzOT3jNVDhmUQ0/GJGkkOf0P9Kf3e4KER1RI3GlOO+oCAlSIUt5PrBOkfDYmqVpyraZ6GS1TlxlD2l2JTn1TpqlIGdR0pA91WC3RkwylZClrwMlXT4d1PfJTw0niTiNtlY1MsDtZBHRAPq/M4HwzV48r3DabZdGrxFRpizCG3QOSHANvhkD6itZTlDuP0cNFdV8nG59y/4US/Q/O4JcaOlxHp7bZwOVRlhXiAvY5S4T/FSltntOvqhqVlSRkHofeP+ffXVQxCfLzDSFJUvtCle6cj3jqK1uXOvkkYYU/42W62/wArYrFjyZDbq2G9aWRlxWoJAJHTJ35f85raeB+MbK7bbdaVLeizG2G2uzkMqQlSgAPRURg5PfWNO32evADyUAHYJRgD5VtXAqrFf7RGuTFvjoltEJeTjJbdHx+orGN0p9G+RhKiPN7ey6A5Fdoo5UatTgIp72q/EaFB72q/EaFASLHsUeEUeiMexR4RR6ApHlLtt/vMJq32ZLKYqzmSpx3SV45JGx26n5d9ZwfJtxMRjTD/APcn/wCtb24gLSUq5UxcQW1FJHwNZyrUntnZRnW0x4wPMHHdiuHDqosW5hsLfBcT2ayoYG3PA3pbhjhmdeuHJcuAYqm4/aB5C38LGBnOnHLBGD3GvQd44etF8LRu9vZllnPZdqM6c4zj6D6VQ+KeArit9TPB1ttNrZU2ULlB5xLywfWTsCAOnWp4LWjN5M3Y7H7a0UfyHXRy3cdR2Tq7G4trYUMbZA1A/wDx+9bH5Y5TcPgC5Ld7PUsJbb159cnYpx1HOqb5PvJdO4fvzF0u8mK8GEq7NpoqyheNlA7d+3fWl3uS7Htz8hEcyXEJylvON8/0q5zre9nlexRHRNS6tLiNI9ErSUhSiQMZ5Z361dUMLW0VuocUMcmmyrH+vyq4v3K9XSSgSbe8YxIOhtlSUDHI5xv/AMKeJglUhLpsS5DrWQ24tKwodM42HvqyscVpEeNSabM7jcPybhPaiQCntHidAeUUcgVbgjI2Bq/8AcMcU8NXxLq0xlQXxokNpfzt0UBp5g9/ImnXDlqkm/x5L9gUwUFRMhZwUbHHTc5wPrWlR2ezGT61ZOtcuSOx5dvj8b7QqOQo1crtXOQinvar8RoUHvar8RoUBIsexR4RSVxnR7bDdly3A2w0nUtWCcD4DcnupVj2KPCKgePApXC0zQCop0KOBnACwSaAMjjCzLt784PPhph0MrSqM4HO0OMICMaidxsB1pOXxbZEw4slx94olKWhrs4rq16kesClKSUkdcgVXrtdIEthFwhMIaiR73HW/NAGh8ADLmR0Hqkn9tQ6POXjbF211Dch6Zcno61JyFJI9E49x5Z76AurnEdqajrfXKyyiKmXrShR1NE4BGBvvtgb91K3S8Q7Wyw9NW6lLy9DaW2VuKKsZxpSCeWfpVPMSBMg8EGOslK3EtOJUoatOntFJUO5xtO1WDi6THhXDh9+U+2023PK1qUrASOzVv8ADJoBxL4mtMSHHmOSFrYkpKmuxZW6pSR6x0pBIA6kjahP4mtFv7HziSSHWw8ktNLcAQeSiUg4B251Toihb4NnlTcx2Vwp6A44MDUtQKB8SOVKRn49ndZN1iFwP2GMyiOtO76wvdAB5kbHFAW5HEdtNzNu1SBJTzSYroSkYznVp04x1zjpzpNniuzPxJkpEl3sYjQddKo7iSUHYLSCnKh3jNNZSS9xLdWmk5X+CadCTkglStvjyqoqfZf4amdgoL834eZjugfod1eofcrblzoQaDE4nsxt0i4ecuJbYWEOJXHcS4lSsaR2ZTqJORjA3p3F4otMoN9i+vLiXSAplaSnssawrI9FQzyO56VQ5Ophm6me92ktm6Q1vLCdI7AFGhYSOQAJBPdSU4rdtMibDWFCRe322Fj/ALxt1PZ6h7x1+VCTSLffrfcnmWobylreiplpHZqH5SiQCcjbcHY71JVSeAYZj3W9BY0+aLRAaz1aQVLT9nBV3oCKe9qvxGhQe9qvxGhQD1Cz2aANvRFFIznO+a62n8tHhFH00Ains92wU7DdAxsO8V3Qkb4GQOeOlFciNOSUSCk9ohJSCDjY4z8eQpqbJD16sODOnYOHG3L+KAd6EBRUEpBGcbb10pQVYICiBvgZpqm0xkuPK9Ih5BQtJVkKydz96gE3e1xZWtLEkuNunILiTlWVg7Z7j9RUN6LRi36LQQhRKVaCQAdORtRjgrGcFQ3APMVWXbrbIEX04ckCQpajuFKJRg8803dm2aOk64knDYVuHASMAk8jn9OabRbxTf0W0JAOoad98jrXAhChkJSRn3DnVTcn2l5tDjjEoNtMLCUqWBqCdXfz9A91T0KDClWttLLa+wcTrSCvcahvvnvonsrKEo+x9hrYnTkjmcb0FBsJ1K0ADkSQAkfHpTSPZYccnsULRk59YnG+evfSjVpitPB5KVFenT6SiRjAGMHbpUlRyEjmNutHSsp57iu6aGmgI94/nL8RoVx4fnOeI/zQoCSa9kjwijVHtSHeyT6X6R0Fd85e/f8AYUAebGlvOJMWWGEAEKGgEnvz9aJHhzG3gp2cXG8klGgdSds+6u+cu/v+woGS7+/7CmidsL5lM0SP7d+Y4MNkoyG9yeXI8/tSAtk8DBmsqOrJV2ABI938/WnHnL37/sKBkvY9f7CmieTRwwZKoIYMhCXhj81LQOffsdt6QatUxLRS5OStQzghhIH0pfzp79/2FDzl7Pr/AGFRoc2gsO3vtuKMp5mQkjAHZBOncn+orrEGW0+ha5iVNpWpRbS2Eg5zgfej+cu/v+woCS9+/wCwqdDk2IJgXMKClXQKGfV7EAYyOvwz9aMxCuSFJL1xQ4NSSfyQNhzHPrSpkO49b7CuCS9+/wCwpojnvofgYFCmBkvfv+woecvZ9f7ChAm97ZzxH+aFNnZDvar9L9R6ChQH/9k="/>
          <p:cNvSpPr>
            <a:spLocks noChangeAspect="1" noChangeArrowheads="1"/>
          </p:cNvSpPr>
          <p:nvPr/>
        </p:nvSpPr>
        <p:spPr bwMode="auto">
          <a:xfrm>
            <a:off x="63500" y="-485775"/>
            <a:ext cx="657225" cy="9906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5604" name="Picture 4" descr="http://thebooksmugglers.com/wp-content/uploads/2009/01/little-brother-199x300.jpg"/>
          <p:cNvPicPr>
            <a:picLocks noChangeAspect="1" noChangeArrowheads="1"/>
          </p:cNvPicPr>
          <p:nvPr/>
        </p:nvPicPr>
        <p:blipFill>
          <a:blip r:embed="rId2" cstate="print"/>
          <a:srcRect/>
          <a:stretch>
            <a:fillRect/>
          </a:stretch>
        </p:blipFill>
        <p:spPr bwMode="auto">
          <a:xfrm>
            <a:off x="457200" y="1676400"/>
            <a:ext cx="2678938" cy="40386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390</TotalTime>
  <Words>350</Words>
  <Application>Microsoft Office PowerPoint</Application>
  <PresentationFormat>On-screen Show (4:3)</PresentationFormat>
  <Paragraphs>72</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Independent Novel Study </vt:lpstr>
      <vt:lpstr>The Maze Runner</vt:lpstr>
      <vt:lpstr>To Kill a Mockingbird </vt:lpstr>
      <vt:lpstr>No Mans Land </vt:lpstr>
      <vt:lpstr>Anne Frank and Me </vt:lpstr>
      <vt:lpstr>Divergent </vt:lpstr>
      <vt:lpstr>Shaken </vt:lpstr>
      <vt:lpstr>Pluto’s Ghost </vt:lpstr>
      <vt:lpstr>Little Brother</vt:lpstr>
      <vt:lpstr>Matched</vt:lpstr>
      <vt:lpstr>If I Stay</vt:lpstr>
      <vt:lpstr>What Happened To Goodbye</vt:lpstr>
      <vt:lpstr>The First Part Last </vt:lpstr>
      <vt:lpstr>Speak </vt:lpstr>
      <vt:lpstr>The Name of the Star</vt:lpstr>
      <vt:lpstr>Overdrive</vt:lpstr>
      <vt:lpstr>Undergrounders</vt:lpstr>
      <vt:lpstr>The Blue Helmet</vt:lpstr>
      <vt:lpstr>The Fault in Our Stars</vt:lpstr>
    </vt:vector>
  </TitlesOfParts>
  <Company>ESDNL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Independent Novel Study</dc:title>
  <dc:creator>lbudgell</dc:creator>
  <cp:lastModifiedBy>karen  walsh</cp:lastModifiedBy>
  <cp:revision>44</cp:revision>
  <dcterms:created xsi:type="dcterms:W3CDTF">2011-09-20T13:51:29Z</dcterms:created>
  <dcterms:modified xsi:type="dcterms:W3CDTF">2016-03-08T16:24:32Z</dcterms:modified>
</cp:coreProperties>
</file>