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72" r:id="rId3"/>
    <p:sldId id="267" r:id="rId4"/>
    <p:sldId id="276" r:id="rId5"/>
    <p:sldId id="277" r:id="rId6"/>
    <p:sldId id="287" r:id="rId7"/>
    <p:sldId id="278" r:id="rId8"/>
    <p:sldId id="263" r:id="rId9"/>
    <p:sldId id="279" r:id="rId10"/>
    <p:sldId id="275" r:id="rId11"/>
    <p:sldId id="264" r:id="rId12"/>
    <p:sldId id="259" r:id="rId13"/>
    <p:sldId id="262" r:id="rId14"/>
    <p:sldId id="273" r:id="rId15"/>
    <p:sldId id="269" r:id="rId16"/>
    <p:sldId id="271" r:id="rId17"/>
    <p:sldId id="261" r:id="rId18"/>
    <p:sldId id="258" r:id="rId19"/>
    <p:sldId id="280" r:id="rId20"/>
    <p:sldId id="282" r:id="rId21"/>
    <p:sldId id="268" r:id="rId22"/>
    <p:sldId id="257" r:id="rId23"/>
    <p:sldId id="260" r:id="rId24"/>
    <p:sldId id="266" r:id="rId25"/>
    <p:sldId id="270" r:id="rId26"/>
    <p:sldId id="281" r:id="rId27"/>
    <p:sldId id="274" r:id="rId28"/>
    <p:sldId id="283" r:id="rId29"/>
    <p:sldId id="284" r:id="rId30"/>
    <p:sldId id="286" r:id="rId31"/>
    <p:sldId id="285"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703D"/>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94660"/>
  </p:normalViewPr>
  <p:slideViewPr>
    <p:cSldViewPr>
      <p:cViewPr varScale="1">
        <p:scale>
          <a:sx n="70" d="100"/>
          <a:sy n="70" d="100"/>
        </p:scale>
        <p:origin x="49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21217C-4BAD-415F-BEEA-87EEF8C4817E}" type="datetimeFigureOut">
              <a:rPr lang="en-CA" smtClean="0"/>
              <a:t>08/03/2016</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D7CA74-800A-40B3-9C4B-028B1015E086}" type="slidenum">
              <a:rPr lang="en-CA" smtClean="0"/>
              <a:t>‹#›</a:t>
            </a:fld>
            <a:endParaRPr lang="en-CA"/>
          </a:p>
        </p:txBody>
      </p:sp>
    </p:spTree>
    <p:extLst>
      <p:ext uri="{BB962C8B-B14F-4D97-AF65-F5344CB8AC3E}">
        <p14:creationId xmlns:p14="http://schemas.microsoft.com/office/powerpoint/2010/main" val="1067581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CD7CA74-800A-40B3-9C4B-028B1015E086}" type="slidenum">
              <a:rPr lang="en-CA" smtClean="0"/>
              <a:t>28</a:t>
            </a:fld>
            <a:endParaRPr lang="en-CA"/>
          </a:p>
        </p:txBody>
      </p:sp>
    </p:spTree>
    <p:extLst>
      <p:ext uri="{BB962C8B-B14F-4D97-AF65-F5344CB8AC3E}">
        <p14:creationId xmlns:p14="http://schemas.microsoft.com/office/powerpoint/2010/main" val="224728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2FFCFE87-1A48-402F-8FAA-38BCB6E2BAC0}" type="datetimeFigureOut">
              <a:rPr lang="en-CA" smtClean="0"/>
              <a:pPr/>
              <a:t>08/03/2016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230C709-BFD5-429A-8F7F-EF6B69DC692D}"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FFCFE87-1A48-402F-8FAA-38BCB6E2BAC0}" type="datetimeFigureOut">
              <a:rPr lang="en-CA" smtClean="0"/>
              <a:pPr/>
              <a:t>08/03/2016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230C709-BFD5-429A-8F7F-EF6B69DC692D}"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FFCFE87-1A48-402F-8FAA-38BCB6E2BAC0}" type="datetimeFigureOut">
              <a:rPr lang="en-CA" smtClean="0"/>
              <a:pPr/>
              <a:t>08/03/2016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230C709-BFD5-429A-8F7F-EF6B69DC692D}"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FFCFE87-1A48-402F-8FAA-38BCB6E2BAC0}" type="datetimeFigureOut">
              <a:rPr lang="en-CA" smtClean="0"/>
              <a:pPr/>
              <a:t>08/03/2016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230C709-BFD5-429A-8F7F-EF6B69DC692D}"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FCFE87-1A48-402F-8FAA-38BCB6E2BAC0}" type="datetimeFigureOut">
              <a:rPr lang="en-CA" smtClean="0"/>
              <a:pPr/>
              <a:t>08/03/2016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230C709-BFD5-429A-8F7F-EF6B69DC692D}"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2FFCFE87-1A48-402F-8FAA-38BCB6E2BAC0}" type="datetimeFigureOut">
              <a:rPr lang="en-CA" smtClean="0"/>
              <a:pPr/>
              <a:t>08/03/2016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230C709-BFD5-429A-8F7F-EF6B69DC692D}"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FFCFE87-1A48-402F-8FAA-38BCB6E2BAC0}" type="datetimeFigureOut">
              <a:rPr lang="en-CA" smtClean="0"/>
              <a:pPr/>
              <a:t>08/03/2016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9230C709-BFD5-429A-8F7F-EF6B69DC692D}"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2FFCFE87-1A48-402F-8FAA-38BCB6E2BAC0}" type="datetimeFigureOut">
              <a:rPr lang="en-CA" smtClean="0"/>
              <a:pPr/>
              <a:t>08/03/2016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9230C709-BFD5-429A-8F7F-EF6B69DC692D}"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FCFE87-1A48-402F-8FAA-38BCB6E2BAC0}" type="datetimeFigureOut">
              <a:rPr lang="en-CA" smtClean="0"/>
              <a:pPr/>
              <a:t>08/03/2016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9230C709-BFD5-429A-8F7F-EF6B69DC692D}"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FCFE87-1A48-402F-8FAA-38BCB6E2BAC0}" type="datetimeFigureOut">
              <a:rPr lang="en-CA" smtClean="0"/>
              <a:pPr/>
              <a:t>08/03/2016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230C709-BFD5-429A-8F7F-EF6B69DC692D}"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FCFE87-1A48-402F-8FAA-38BCB6E2BAC0}" type="datetimeFigureOut">
              <a:rPr lang="en-CA" smtClean="0"/>
              <a:pPr/>
              <a:t>08/03/2016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230C709-BFD5-429A-8F7F-EF6B69DC692D}"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FCFE87-1A48-402F-8FAA-38BCB6E2BAC0}" type="datetimeFigureOut">
              <a:rPr lang="en-CA" smtClean="0"/>
              <a:pPr/>
              <a:t>08/03/2016</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30C709-BFD5-429A-8F7F-EF6B69DC692D}"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brunswick.k12.me.us/hdwyer/files/2012/03/parabook.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1468940"/>
            <a:ext cx="2841154" cy="384391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38225" y="479960"/>
            <a:ext cx="7772400" cy="965969"/>
          </a:xfrm>
        </p:spPr>
        <p:txBody>
          <a:bodyPr/>
          <a:lstStyle/>
          <a:p>
            <a:r>
              <a:rPr lang="en-CA" dirty="0" smtClean="0"/>
              <a:t>Independent Novel Options</a:t>
            </a:r>
            <a:endParaRPr lang="en-CA" dirty="0"/>
          </a:p>
        </p:txBody>
      </p:sp>
      <p:sp>
        <p:nvSpPr>
          <p:cNvPr id="3" name="Subtitle 2"/>
          <p:cNvSpPr>
            <a:spLocks noGrp="1"/>
          </p:cNvSpPr>
          <p:nvPr>
            <p:ph type="subTitle" idx="1"/>
          </p:nvPr>
        </p:nvSpPr>
        <p:spPr>
          <a:xfrm>
            <a:off x="1636304" y="5805264"/>
            <a:ext cx="5578896" cy="504613"/>
          </a:xfrm>
        </p:spPr>
        <p:txBody>
          <a:bodyPr>
            <a:normAutofit fontScale="92500" lnSpcReduction="10000"/>
          </a:bodyPr>
          <a:lstStyle/>
          <a:p>
            <a:r>
              <a:rPr lang="en-CA" dirty="0" smtClean="0"/>
              <a:t>Level III</a:t>
            </a:r>
            <a:endParaRPr lang="en-C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accent5">
                    <a:lumMod val="75000"/>
                  </a:schemeClr>
                </a:solidFill>
              </a:rPr>
              <a:t>Face Off (20) </a:t>
            </a:r>
            <a:endParaRPr lang="en-CA" dirty="0">
              <a:solidFill>
                <a:schemeClr val="accent5">
                  <a:lumMod val="75000"/>
                </a:schemeClr>
              </a:solidFill>
            </a:endParaRPr>
          </a:p>
        </p:txBody>
      </p:sp>
      <p:sp>
        <p:nvSpPr>
          <p:cNvPr id="4" name="Content Placeholder 3"/>
          <p:cNvSpPr>
            <a:spLocks noGrp="1"/>
          </p:cNvSpPr>
          <p:nvPr>
            <p:ph sz="half" idx="2"/>
          </p:nvPr>
        </p:nvSpPr>
        <p:spPr>
          <a:xfrm>
            <a:off x="3707904" y="1600200"/>
            <a:ext cx="4978896" cy="4525963"/>
          </a:xfrm>
        </p:spPr>
        <p:txBody>
          <a:bodyPr>
            <a:normAutofit fontScale="70000" lnSpcReduction="20000"/>
          </a:bodyPr>
          <a:lstStyle/>
          <a:p>
            <a:pPr marL="0" indent="0">
              <a:buNone/>
            </a:pPr>
            <a:r>
              <a:rPr lang="en-CA" b="1" dirty="0" smtClean="0">
                <a:solidFill>
                  <a:schemeClr val="accent5">
                    <a:lumMod val="75000"/>
                  </a:schemeClr>
                </a:solidFill>
              </a:rPr>
              <a:t>Seventeen </a:t>
            </a:r>
            <a:r>
              <a:rPr lang="en-CA" b="1" dirty="0">
                <a:solidFill>
                  <a:schemeClr val="accent5">
                    <a:lumMod val="75000"/>
                  </a:schemeClr>
                </a:solidFill>
              </a:rPr>
              <a:t>year-old Alex </a:t>
            </a:r>
            <a:r>
              <a:rPr lang="en-CA" b="1" dirty="0" err="1">
                <a:solidFill>
                  <a:schemeClr val="accent5">
                    <a:lumMod val="75000"/>
                  </a:schemeClr>
                </a:solidFill>
              </a:rPr>
              <a:t>Petrovic</a:t>
            </a:r>
            <a:r>
              <a:rPr lang="en-CA" b="1" dirty="0">
                <a:solidFill>
                  <a:schemeClr val="accent5">
                    <a:lumMod val="75000"/>
                  </a:schemeClr>
                </a:solidFill>
              </a:rPr>
              <a:t> is a goalie for Team British Columbia. During a game against a team from Eastern Europe, Alex meets Stefan Divac, a goalie for the opposing team who looks a lot like him. While he considers it a strange coincidence, his mother reacts very differently. They all soon learn that as past secrets come to light, knowledge of the past opens up a new and complicated world involving murder, escape, and the desire for justice. </a:t>
            </a:r>
            <a:endParaRPr lang="en-CA" b="1" dirty="0" smtClean="0">
              <a:solidFill>
                <a:schemeClr val="accent5">
                  <a:lumMod val="75000"/>
                </a:schemeClr>
              </a:solidFill>
            </a:endParaRPr>
          </a:p>
          <a:p>
            <a:pPr marL="0" indent="0">
              <a:buNone/>
            </a:pPr>
            <a:endParaRPr lang="en-CA" b="1" dirty="0" smtClean="0">
              <a:solidFill>
                <a:schemeClr val="accent5">
                  <a:lumMod val="75000"/>
                </a:schemeClr>
              </a:solidFill>
            </a:endParaRPr>
          </a:p>
          <a:p>
            <a:pPr marL="0" indent="0">
              <a:buNone/>
            </a:pPr>
            <a:r>
              <a:rPr lang="en-CA" b="1" dirty="0" smtClean="0">
                <a:solidFill>
                  <a:schemeClr val="accent5">
                    <a:lumMod val="75000"/>
                  </a:schemeClr>
                </a:solidFill>
              </a:rPr>
              <a:t>Recommended: </a:t>
            </a:r>
            <a:r>
              <a:rPr lang="en-CA" b="1" dirty="0">
                <a:solidFill>
                  <a:schemeClr val="accent5">
                    <a:lumMod val="75000"/>
                  </a:schemeClr>
                </a:solidFill>
              </a:rPr>
              <a:t>Middle Secondary</a:t>
            </a:r>
          </a:p>
          <a:p>
            <a:pPr marL="0" indent="0">
              <a:buNone/>
            </a:pPr>
            <a:r>
              <a:rPr lang="en-CA" b="1" dirty="0">
                <a:solidFill>
                  <a:schemeClr val="accent5">
                    <a:lumMod val="75000"/>
                  </a:schemeClr>
                </a:solidFill>
              </a:rPr>
              <a:t>Genre: Action/Adventure</a:t>
            </a:r>
          </a:p>
          <a:p>
            <a:pPr marL="0" indent="0">
              <a:buNone/>
            </a:pPr>
            <a:r>
              <a:rPr lang="en-CA" b="1" dirty="0">
                <a:solidFill>
                  <a:schemeClr val="accent5">
                    <a:lumMod val="75000"/>
                  </a:schemeClr>
                </a:solidFill>
              </a:rPr>
              <a:t>Pages: 304</a:t>
            </a:r>
          </a:p>
          <a:p>
            <a:endParaRPr lang="en-CA" dirty="0"/>
          </a:p>
        </p:txBody>
      </p:sp>
      <p:pic>
        <p:nvPicPr>
          <p:cNvPr id="8194" name="Picture 2" descr="http://d.gr-assets.com/books/1383940541l/18519161.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27583" y="1600200"/>
            <a:ext cx="2662159" cy="3989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5582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dirty="0" smtClean="0">
                <a:solidFill>
                  <a:srgbClr val="FF0000"/>
                </a:solidFill>
              </a:rPr>
              <a:t>Heist Society (15)</a:t>
            </a:r>
            <a:endParaRPr lang="en-CA" b="1" dirty="0">
              <a:solidFill>
                <a:srgbClr val="FF0000"/>
              </a:solidFill>
            </a:endParaRPr>
          </a:p>
        </p:txBody>
      </p:sp>
      <p:sp>
        <p:nvSpPr>
          <p:cNvPr id="3" name="Content Placeholder 2"/>
          <p:cNvSpPr>
            <a:spLocks noGrp="1"/>
          </p:cNvSpPr>
          <p:nvPr>
            <p:ph sz="half" idx="1"/>
          </p:nvPr>
        </p:nvSpPr>
        <p:spPr/>
        <p:txBody>
          <a:bodyPr>
            <a:noAutofit/>
          </a:bodyPr>
          <a:lstStyle/>
          <a:p>
            <a:pPr>
              <a:buNone/>
            </a:pPr>
            <a:r>
              <a:rPr lang="en-CA" sz="1600" dirty="0" smtClean="0">
                <a:solidFill>
                  <a:srgbClr val="002060"/>
                </a:solidFill>
              </a:rPr>
              <a:t>	</a:t>
            </a:r>
            <a:endParaRPr lang="en-CA" sz="1600" dirty="0">
              <a:solidFill>
                <a:srgbClr val="002060"/>
              </a:solidFill>
            </a:endParaRPr>
          </a:p>
        </p:txBody>
      </p:sp>
      <p:sp>
        <p:nvSpPr>
          <p:cNvPr id="4" name="Content Placeholder 3"/>
          <p:cNvSpPr>
            <a:spLocks noGrp="1"/>
          </p:cNvSpPr>
          <p:nvPr>
            <p:ph sz="half" idx="2"/>
          </p:nvPr>
        </p:nvSpPr>
        <p:spPr>
          <a:xfrm>
            <a:off x="3635896" y="1772816"/>
            <a:ext cx="5184576" cy="4525963"/>
          </a:xfrm>
        </p:spPr>
        <p:txBody>
          <a:bodyPr>
            <a:normAutofit fontScale="70000" lnSpcReduction="20000"/>
          </a:bodyPr>
          <a:lstStyle/>
          <a:p>
            <a:pPr marL="0" indent="0">
              <a:buNone/>
            </a:pPr>
            <a:r>
              <a:rPr lang="en-CA" b="1" dirty="0">
                <a:solidFill>
                  <a:srgbClr val="FF0000"/>
                </a:solidFill>
              </a:rPr>
              <a:t>Katarina Bishop has been a part of her family’s criminal lifestyle since she was a child. Now a teenager, she is determined to live a normal life, and decides to leave her former life behind after she cons her way into a boarding school. Unfortunately, the robbery of a mobster’s priceless art collection forces her to reconsider after her father is implicated in the crime. She is quickly torn between the love of her family and her newfound freedom. </a:t>
            </a:r>
          </a:p>
          <a:p>
            <a:pPr marL="0" indent="0">
              <a:buNone/>
            </a:pPr>
            <a:endParaRPr lang="en-CA" b="1" dirty="0" smtClean="0">
              <a:solidFill>
                <a:srgbClr val="FF0000"/>
              </a:solidFill>
            </a:endParaRPr>
          </a:p>
          <a:p>
            <a:pPr marL="0" indent="0">
              <a:buNone/>
            </a:pPr>
            <a:r>
              <a:rPr lang="en-CA" b="1" dirty="0" smtClean="0">
                <a:solidFill>
                  <a:srgbClr val="FF0000"/>
                </a:solidFill>
              </a:rPr>
              <a:t>Recommended: </a:t>
            </a:r>
            <a:r>
              <a:rPr lang="en-CA" b="1" dirty="0">
                <a:solidFill>
                  <a:srgbClr val="FF0000"/>
                </a:solidFill>
              </a:rPr>
              <a:t>Lower – Middle Secondary</a:t>
            </a:r>
          </a:p>
          <a:p>
            <a:pPr marL="0" indent="0">
              <a:buNone/>
            </a:pPr>
            <a:r>
              <a:rPr lang="en-CA" b="1" i="1" dirty="0">
                <a:solidFill>
                  <a:srgbClr val="FF0000"/>
                </a:solidFill>
              </a:rPr>
              <a:t>Sequel: Uncommon Criminals</a:t>
            </a:r>
            <a:endParaRPr lang="en-CA" b="1" dirty="0">
              <a:solidFill>
                <a:srgbClr val="FF0000"/>
              </a:solidFill>
            </a:endParaRPr>
          </a:p>
          <a:p>
            <a:pPr marL="0" indent="0">
              <a:buNone/>
            </a:pPr>
            <a:r>
              <a:rPr lang="en-CA" b="1" dirty="0">
                <a:solidFill>
                  <a:srgbClr val="FF0000"/>
                </a:solidFill>
              </a:rPr>
              <a:t>Genre: Mystery</a:t>
            </a:r>
          </a:p>
          <a:p>
            <a:pPr marL="0" indent="0">
              <a:buNone/>
            </a:pPr>
            <a:r>
              <a:rPr lang="en-CA" b="1" dirty="0" smtClean="0">
                <a:solidFill>
                  <a:srgbClr val="FF0000"/>
                </a:solidFill>
              </a:rPr>
              <a:t>Pages</a:t>
            </a:r>
            <a:r>
              <a:rPr lang="en-CA" b="1" dirty="0">
                <a:solidFill>
                  <a:srgbClr val="FF0000"/>
                </a:solidFill>
              </a:rPr>
              <a:t>: </a:t>
            </a:r>
            <a:r>
              <a:rPr lang="en-CA" b="1" dirty="0" smtClean="0">
                <a:solidFill>
                  <a:srgbClr val="FF0000"/>
                </a:solidFill>
              </a:rPr>
              <a:t>287</a:t>
            </a:r>
            <a:endParaRPr lang="en-CA" b="1" dirty="0">
              <a:solidFill>
                <a:srgbClr val="FF0000"/>
              </a:solidFill>
            </a:endParaRPr>
          </a:p>
        </p:txBody>
      </p:sp>
      <p:pic>
        <p:nvPicPr>
          <p:cNvPr id="9220" name="Picture 4" descr="http://allycarter.com/wp-content/uploads/2012/01/Heist-Society-cvr-thum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72816"/>
            <a:ext cx="2773269" cy="38825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dirty="0" smtClean="0">
                <a:solidFill>
                  <a:srgbClr val="FFC000"/>
                </a:solidFill>
              </a:rPr>
              <a:t>I am Number Four (35)</a:t>
            </a:r>
            <a:endParaRPr lang="en-CA" b="1" dirty="0">
              <a:solidFill>
                <a:srgbClr val="FFC000"/>
              </a:solidFill>
            </a:endParaRPr>
          </a:p>
        </p:txBody>
      </p:sp>
      <p:sp>
        <p:nvSpPr>
          <p:cNvPr id="3" name="Content Placeholder 2"/>
          <p:cNvSpPr>
            <a:spLocks noGrp="1"/>
          </p:cNvSpPr>
          <p:nvPr>
            <p:ph sz="half" idx="1"/>
          </p:nvPr>
        </p:nvSpPr>
        <p:spPr/>
        <p:txBody>
          <a:bodyPr>
            <a:noAutofit/>
          </a:bodyPr>
          <a:lstStyle/>
          <a:p>
            <a:pPr>
              <a:buNone/>
            </a:pPr>
            <a:r>
              <a:rPr lang="en-CA" sz="1600" dirty="0" smtClean="0"/>
              <a:t>	</a:t>
            </a:r>
            <a:endParaRPr lang="en-CA" sz="1600" dirty="0">
              <a:solidFill>
                <a:schemeClr val="tx1">
                  <a:lumMod val="75000"/>
                  <a:lumOff val="25000"/>
                </a:schemeClr>
              </a:solidFill>
            </a:endParaRPr>
          </a:p>
        </p:txBody>
      </p:sp>
      <p:sp>
        <p:nvSpPr>
          <p:cNvPr id="4" name="Content Placeholder 3"/>
          <p:cNvSpPr>
            <a:spLocks noGrp="1"/>
          </p:cNvSpPr>
          <p:nvPr>
            <p:ph sz="half" idx="2"/>
          </p:nvPr>
        </p:nvSpPr>
        <p:spPr>
          <a:xfrm>
            <a:off x="3275856" y="1600200"/>
            <a:ext cx="5410944" cy="4525963"/>
          </a:xfrm>
        </p:spPr>
        <p:txBody>
          <a:bodyPr>
            <a:normAutofit fontScale="62500" lnSpcReduction="20000"/>
          </a:bodyPr>
          <a:lstStyle/>
          <a:p>
            <a:pPr marL="0" indent="0">
              <a:buNone/>
            </a:pPr>
            <a:r>
              <a:rPr lang="en-CA" b="1" i="1" dirty="0" smtClean="0">
                <a:solidFill>
                  <a:srgbClr val="FFC000"/>
                </a:solidFill>
              </a:rPr>
              <a:t>I </a:t>
            </a:r>
            <a:r>
              <a:rPr lang="en-CA" b="1" i="1" dirty="0">
                <a:solidFill>
                  <a:srgbClr val="FFC000"/>
                </a:solidFill>
              </a:rPr>
              <a:t>Am Number Four </a:t>
            </a:r>
            <a:r>
              <a:rPr lang="en-CA" b="1" dirty="0">
                <a:solidFill>
                  <a:srgbClr val="FFC000"/>
                </a:solidFill>
              </a:rPr>
              <a:t>is the story of </a:t>
            </a:r>
            <a:r>
              <a:rPr lang="en-CA" b="1" dirty="0" err="1">
                <a:solidFill>
                  <a:srgbClr val="FFC000"/>
                </a:solidFill>
              </a:rPr>
              <a:t>Lorien</a:t>
            </a:r>
            <a:r>
              <a:rPr lang="en-CA" b="1" dirty="0">
                <a:solidFill>
                  <a:srgbClr val="FFC000"/>
                </a:solidFill>
              </a:rPr>
              <a:t> aliens and their guardians hiding in different places on earth from the rival intergalactic group, the </a:t>
            </a:r>
            <a:r>
              <a:rPr lang="en-CA" b="1" dirty="0" err="1">
                <a:solidFill>
                  <a:srgbClr val="FFC000"/>
                </a:solidFill>
              </a:rPr>
              <a:t>Mogadorians</a:t>
            </a:r>
            <a:r>
              <a:rPr lang="en-CA" b="1" dirty="0">
                <a:solidFill>
                  <a:srgbClr val="FFC000"/>
                </a:solidFill>
              </a:rPr>
              <a:t>. Nine aliens escaped their home planet </a:t>
            </a:r>
            <a:r>
              <a:rPr lang="en-CA" b="1" dirty="0" err="1">
                <a:solidFill>
                  <a:srgbClr val="FFC000"/>
                </a:solidFill>
              </a:rPr>
              <a:t>Lorien</a:t>
            </a:r>
            <a:r>
              <a:rPr lang="en-CA" b="1" dirty="0">
                <a:solidFill>
                  <a:srgbClr val="FFC000"/>
                </a:solidFill>
              </a:rPr>
              <a:t>, but only six are still alive. They have to be killed in order for the </a:t>
            </a:r>
            <a:r>
              <a:rPr lang="en-CA" b="1" dirty="0" err="1" smtClean="0">
                <a:solidFill>
                  <a:srgbClr val="FFC000"/>
                </a:solidFill>
              </a:rPr>
              <a:t>Mogadorians</a:t>
            </a:r>
            <a:r>
              <a:rPr lang="en-CA" b="1" dirty="0" smtClean="0">
                <a:solidFill>
                  <a:srgbClr val="FFC000"/>
                </a:solidFill>
              </a:rPr>
              <a:t> </a:t>
            </a:r>
            <a:r>
              <a:rPr lang="en-CA" b="1" dirty="0">
                <a:solidFill>
                  <a:srgbClr val="FFC000"/>
                </a:solidFill>
              </a:rPr>
              <a:t>to dominate. Number 4 is John Smith, a teen currently living/hiding in Ohio. While developing his paranormal powers in preparation for a possible invasion, John tries to live the life of a somewhat normal teen with his guardian-father Henri. However the inevitable happens and John must </a:t>
            </a:r>
            <a:r>
              <a:rPr lang="en-CA" b="1" dirty="0" smtClean="0">
                <a:solidFill>
                  <a:srgbClr val="FFC000"/>
                </a:solidFill>
              </a:rPr>
              <a:t>find </a:t>
            </a:r>
            <a:r>
              <a:rPr lang="en-CA" b="1" dirty="0">
                <a:solidFill>
                  <a:srgbClr val="FFC000"/>
                </a:solidFill>
              </a:rPr>
              <a:t>a way to survive.</a:t>
            </a:r>
          </a:p>
          <a:p>
            <a:pPr marL="0" indent="0">
              <a:buNone/>
            </a:pPr>
            <a:endParaRPr lang="en-CA" b="1" dirty="0" smtClean="0">
              <a:solidFill>
                <a:srgbClr val="FFC000"/>
              </a:solidFill>
            </a:endParaRPr>
          </a:p>
          <a:p>
            <a:pPr marL="0" indent="0">
              <a:buNone/>
            </a:pPr>
            <a:r>
              <a:rPr lang="en-CA" b="1" dirty="0" smtClean="0">
                <a:solidFill>
                  <a:srgbClr val="FFC000"/>
                </a:solidFill>
              </a:rPr>
              <a:t>Recommended: </a:t>
            </a:r>
            <a:r>
              <a:rPr lang="en-CA" b="1" dirty="0">
                <a:solidFill>
                  <a:srgbClr val="FFC000"/>
                </a:solidFill>
              </a:rPr>
              <a:t>Middle Secondary</a:t>
            </a:r>
          </a:p>
          <a:p>
            <a:pPr marL="0" indent="0">
              <a:buNone/>
            </a:pPr>
            <a:r>
              <a:rPr lang="en-CA" b="1" i="1" dirty="0">
                <a:solidFill>
                  <a:srgbClr val="FFC000"/>
                </a:solidFill>
              </a:rPr>
              <a:t>Sequel: The Power of </a:t>
            </a:r>
            <a:r>
              <a:rPr lang="en-CA" b="1" i="1" dirty="0" smtClean="0">
                <a:solidFill>
                  <a:srgbClr val="FFC000"/>
                </a:solidFill>
              </a:rPr>
              <a:t>Six</a:t>
            </a:r>
          </a:p>
          <a:p>
            <a:pPr marL="0" indent="0">
              <a:buNone/>
            </a:pPr>
            <a:r>
              <a:rPr lang="en-CA" b="1" dirty="0">
                <a:solidFill>
                  <a:srgbClr val="FFC000"/>
                </a:solidFill>
              </a:rPr>
              <a:t>Genre: Science Fiction</a:t>
            </a:r>
          </a:p>
          <a:p>
            <a:pPr marL="0" indent="0">
              <a:buNone/>
            </a:pPr>
            <a:r>
              <a:rPr lang="en-CA" b="1" dirty="0">
                <a:solidFill>
                  <a:srgbClr val="FFC000"/>
                </a:solidFill>
              </a:rPr>
              <a:t>Pages: 440</a:t>
            </a:r>
          </a:p>
          <a:p>
            <a:endParaRPr lang="en-CA" b="1" dirty="0">
              <a:solidFill>
                <a:srgbClr val="FFC000"/>
              </a:solidFill>
            </a:endParaRPr>
          </a:p>
          <a:p>
            <a:endParaRPr lang="en-CA" dirty="0"/>
          </a:p>
        </p:txBody>
      </p:sp>
      <p:pic>
        <p:nvPicPr>
          <p:cNvPr id="10242" name="Picture 2" descr="https://upload.wikimedia.org/wikipedia/en/6/6f/I_Am_Number_Four_Cov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530" y="1635100"/>
            <a:ext cx="2711248" cy="40981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01788"/>
            <a:ext cx="8352928" cy="1143000"/>
          </a:xfrm>
        </p:spPr>
        <p:txBody>
          <a:bodyPr>
            <a:normAutofit/>
          </a:bodyPr>
          <a:lstStyle/>
          <a:p>
            <a:r>
              <a:rPr lang="en-CA" sz="5400" b="1" dirty="0" smtClean="0">
                <a:solidFill>
                  <a:schemeClr val="accent2">
                    <a:lumMod val="75000"/>
                  </a:schemeClr>
                </a:solidFill>
              </a:rPr>
              <a:t>Life of Pi (15)</a:t>
            </a:r>
            <a:endParaRPr lang="en-CA" sz="5400" b="1" dirty="0">
              <a:solidFill>
                <a:schemeClr val="accent2">
                  <a:lumMod val="75000"/>
                </a:schemeClr>
              </a:solidFill>
            </a:endParaRPr>
          </a:p>
        </p:txBody>
      </p:sp>
      <p:sp>
        <p:nvSpPr>
          <p:cNvPr id="3" name="Content Placeholder 2"/>
          <p:cNvSpPr>
            <a:spLocks noGrp="1"/>
          </p:cNvSpPr>
          <p:nvPr>
            <p:ph idx="1"/>
          </p:nvPr>
        </p:nvSpPr>
        <p:spPr>
          <a:xfrm>
            <a:off x="3419872" y="1412776"/>
            <a:ext cx="5184576" cy="4752528"/>
          </a:xfrm>
        </p:spPr>
        <p:txBody>
          <a:bodyPr>
            <a:noAutofit/>
          </a:bodyPr>
          <a:lstStyle/>
          <a:p>
            <a:pPr marL="0" indent="0">
              <a:buNone/>
            </a:pPr>
            <a:r>
              <a:rPr lang="en-CA" sz="1800" b="1" dirty="0">
                <a:solidFill>
                  <a:schemeClr val="accent2">
                    <a:lumMod val="75000"/>
                  </a:schemeClr>
                </a:solidFill>
              </a:rPr>
              <a:t>Pi Patel is a young boy from Pondicherry, India where he lives at a zoo owned and operated by his family.  As the political situation in 1970’s India becomes unsettled, Pi’s family sells the zoo and its animals and sets off to start a new life in Canada. Aboard their ship are many of the zoo animals also setting off for their new homes in North America. Tragically, the cargo ships sinks, taking Pi’s family with it and leaving Pi alone in the </a:t>
            </a:r>
            <a:r>
              <a:rPr lang="en-CA" sz="1800" b="1" dirty="0" err="1">
                <a:solidFill>
                  <a:schemeClr val="accent2">
                    <a:lumMod val="75000"/>
                  </a:schemeClr>
                </a:solidFill>
              </a:rPr>
              <a:t>Pacifi</a:t>
            </a:r>
            <a:r>
              <a:rPr lang="en-CA" sz="1800" b="1" dirty="0">
                <a:solidFill>
                  <a:schemeClr val="accent2">
                    <a:lumMod val="75000"/>
                  </a:schemeClr>
                </a:solidFill>
              </a:rPr>
              <a:t> c Ocean with a hyena, an orangutan, an injured zebra, and Richard Parker (a 450-pound tiger) as companions. Pi’s incredible journey lasts several months and shows no limits when it comes to survival.  </a:t>
            </a:r>
          </a:p>
          <a:p>
            <a:pPr marL="0" indent="0">
              <a:buNone/>
            </a:pPr>
            <a:endParaRPr lang="en-CA" sz="1800" b="1" dirty="0" smtClean="0">
              <a:solidFill>
                <a:schemeClr val="accent2">
                  <a:lumMod val="75000"/>
                </a:schemeClr>
              </a:solidFill>
            </a:endParaRPr>
          </a:p>
          <a:p>
            <a:pPr marL="0" indent="0">
              <a:buNone/>
            </a:pPr>
            <a:r>
              <a:rPr lang="en-CA" sz="1800" b="1" dirty="0" smtClean="0">
                <a:solidFill>
                  <a:schemeClr val="accent2">
                    <a:lumMod val="75000"/>
                  </a:schemeClr>
                </a:solidFill>
              </a:rPr>
              <a:t>Recommended: </a:t>
            </a:r>
            <a:r>
              <a:rPr lang="en-CA" sz="1800" b="1" dirty="0">
                <a:solidFill>
                  <a:schemeClr val="accent2">
                    <a:lumMod val="75000"/>
                  </a:schemeClr>
                </a:solidFill>
              </a:rPr>
              <a:t>Upper </a:t>
            </a:r>
            <a:r>
              <a:rPr lang="en-CA" sz="1800" b="1" dirty="0" smtClean="0">
                <a:solidFill>
                  <a:schemeClr val="accent2">
                    <a:lumMod val="75000"/>
                  </a:schemeClr>
                </a:solidFill>
              </a:rPr>
              <a:t>Secondary</a:t>
            </a:r>
          </a:p>
          <a:p>
            <a:pPr marL="0" indent="0">
              <a:buNone/>
            </a:pPr>
            <a:r>
              <a:rPr lang="en-CA" sz="1800" b="1" dirty="0" smtClean="0">
                <a:solidFill>
                  <a:schemeClr val="accent2">
                    <a:lumMod val="75000"/>
                  </a:schemeClr>
                </a:solidFill>
              </a:rPr>
              <a:t>Genre</a:t>
            </a:r>
            <a:r>
              <a:rPr lang="en-CA" sz="1800" b="1" dirty="0">
                <a:solidFill>
                  <a:schemeClr val="accent2">
                    <a:lumMod val="75000"/>
                  </a:schemeClr>
                </a:solidFill>
              </a:rPr>
              <a:t>: Fantasy</a:t>
            </a:r>
          </a:p>
          <a:p>
            <a:pPr marL="0" indent="0">
              <a:buNone/>
            </a:pPr>
            <a:r>
              <a:rPr lang="en-CA" sz="1800" b="1" dirty="0">
                <a:solidFill>
                  <a:schemeClr val="accent2">
                    <a:lumMod val="75000"/>
                  </a:schemeClr>
                </a:solidFill>
              </a:rPr>
              <a:t>Pages: </a:t>
            </a:r>
            <a:r>
              <a:rPr lang="en-CA" sz="1800" b="1" dirty="0" smtClean="0">
                <a:solidFill>
                  <a:schemeClr val="accent2">
                    <a:lumMod val="75000"/>
                  </a:schemeClr>
                </a:solidFill>
              </a:rPr>
              <a:t>354</a:t>
            </a:r>
            <a:endParaRPr lang="en-CA" sz="1800" b="1" dirty="0">
              <a:solidFill>
                <a:schemeClr val="accent2">
                  <a:lumMod val="75000"/>
                </a:schemeClr>
              </a:solidFill>
            </a:endParaRPr>
          </a:p>
        </p:txBody>
      </p:sp>
      <p:pic>
        <p:nvPicPr>
          <p:cNvPr id="1027" name="Picture 3" descr="https://upload.wikimedia.org/wikipedia/en/4/45/Life_of_Pi_cov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689438"/>
            <a:ext cx="2792326" cy="42370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solidFill>
                  <a:srgbClr val="0070C0"/>
                </a:solidFill>
              </a:rPr>
              <a:t>Mind Games (15)</a:t>
            </a:r>
            <a:endParaRPr lang="en-CA" b="1" dirty="0">
              <a:solidFill>
                <a:srgbClr val="0070C0"/>
              </a:solidFill>
            </a:endParaRPr>
          </a:p>
        </p:txBody>
      </p:sp>
      <p:sp>
        <p:nvSpPr>
          <p:cNvPr id="4" name="Content Placeholder 3"/>
          <p:cNvSpPr>
            <a:spLocks noGrp="1"/>
          </p:cNvSpPr>
          <p:nvPr>
            <p:ph sz="half" idx="2"/>
          </p:nvPr>
        </p:nvSpPr>
        <p:spPr>
          <a:xfrm>
            <a:off x="3707904" y="1600200"/>
            <a:ext cx="4978896" cy="4781128"/>
          </a:xfrm>
        </p:spPr>
        <p:txBody>
          <a:bodyPr>
            <a:normAutofit fontScale="70000" lnSpcReduction="20000"/>
          </a:bodyPr>
          <a:lstStyle/>
          <a:p>
            <a:pPr marL="0" indent="0">
              <a:buNone/>
            </a:pPr>
            <a:endParaRPr lang="en-CA" b="1" dirty="0" smtClean="0">
              <a:solidFill>
                <a:srgbClr val="0070C0"/>
              </a:solidFill>
            </a:endParaRPr>
          </a:p>
          <a:p>
            <a:pPr marL="0" indent="0">
              <a:buNone/>
            </a:pPr>
            <a:r>
              <a:rPr lang="en-CA" sz="2900" b="1" dirty="0" smtClean="0">
                <a:solidFill>
                  <a:srgbClr val="0070C0"/>
                </a:solidFill>
              </a:rPr>
              <a:t>The </a:t>
            </a:r>
            <a:r>
              <a:rPr lang="en-CA" sz="2900" b="1" dirty="0">
                <a:solidFill>
                  <a:srgbClr val="0070C0"/>
                </a:solidFill>
              </a:rPr>
              <a:t>story is told in </a:t>
            </a:r>
            <a:r>
              <a:rPr lang="en-CA" sz="2900" b="1" dirty="0" smtClean="0">
                <a:solidFill>
                  <a:srgbClr val="0070C0"/>
                </a:solidFill>
              </a:rPr>
              <a:t>flashback </a:t>
            </a:r>
            <a:r>
              <a:rPr lang="en-CA" sz="2900" b="1" dirty="0">
                <a:solidFill>
                  <a:srgbClr val="0070C0"/>
                </a:solidFill>
              </a:rPr>
              <a:t>and </a:t>
            </a:r>
            <a:r>
              <a:rPr lang="en-CA" sz="2900" b="1" dirty="0" smtClean="0">
                <a:solidFill>
                  <a:srgbClr val="0070C0"/>
                </a:solidFill>
              </a:rPr>
              <a:t>first </a:t>
            </a:r>
            <a:r>
              <a:rPr lang="en-CA" sz="2900" b="1" dirty="0">
                <a:solidFill>
                  <a:srgbClr val="0070C0"/>
                </a:solidFill>
              </a:rPr>
              <a:t>person point of view, alternating between the two main characters, sisters </a:t>
            </a:r>
            <a:r>
              <a:rPr lang="en-CA" sz="2900" b="1" dirty="0" err="1">
                <a:solidFill>
                  <a:srgbClr val="0070C0"/>
                </a:solidFill>
              </a:rPr>
              <a:t>Fia</a:t>
            </a:r>
            <a:r>
              <a:rPr lang="en-CA" sz="2900" b="1" dirty="0">
                <a:solidFill>
                  <a:srgbClr val="0070C0"/>
                </a:solidFill>
              </a:rPr>
              <a:t> and Annie. Both girls have psychic powers: </a:t>
            </a:r>
            <a:r>
              <a:rPr lang="en-CA" sz="2900" b="1" dirty="0" err="1">
                <a:solidFill>
                  <a:srgbClr val="0070C0"/>
                </a:solidFill>
              </a:rPr>
              <a:t>Fia’s</a:t>
            </a:r>
            <a:r>
              <a:rPr lang="en-CA" sz="2900" b="1" dirty="0">
                <a:solidFill>
                  <a:srgbClr val="0070C0"/>
                </a:solidFill>
              </a:rPr>
              <a:t> instincts are always right and Annie is blind but has visions of the future. They are in a school for “special girls” run by males who use the girls’ talents for corporate espionage. Girls at the school are either a Seer, Feeler, or Reader but </a:t>
            </a:r>
            <a:r>
              <a:rPr lang="en-CA" sz="2900" b="1" dirty="0" err="1">
                <a:solidFill>
                  <a:srgbClr val="0070C0"/>
                </a:solidFill>
              </a:rPr>
              <a:t>Fia</a:t>
            </a:r>
            <a:r>
              <a:rPr lang="en-CA" sz="2900" b="1" dirty="0">
                <a:solidFill>
                  <a:srgbClr val="0070C0"/>
                </a:solidFill>
              </a:rPr>
              <a:t> is none of those things, and that makes her different and dangerous</a:t>
            </a:r>
            <a:r>
              <a:rPr lang="en-CA" sz="2900" b="1" dirty="0" smtClean="0">
                <a:solidFill>
                  <a:srgbClr val="0070C0"/>
                </a:solidFill>
              </a:rPr>
              <a:t>.</a:t>
            </a:r>
          </a:p>
          <a:p>
            <a:pPr marL="0" indent="0">
              <a:buNone/>
            </a:pPr>
            <a:endParaRPr lang="en-CA" sz="2900" b="1" dirty="0">
              <a:solidFill>
                <a:srgbClr val="0070C0"/>
              </a:solidFill>
            </a:endParaRPr>
          </a:p>
          <a:p>
            <a:pPr marL="0" indent="0">
              <a:buNone/>
            </a:pPr>
            <a:r>
              <a:rPr lang="en-CA" sz="2900" b="1" dirty="0" smtClean="0">
                <a:solidFill>
                  <a:srgbClr val="0070C0"/>
                </a:solidFill>
              </a:rPr>
              <a:t>Recommended: </a:t>
            </a:r>
            <a:r>
              <a:rPr lang="en-CA" sz="2900" b="1" dirty="0">
                <a:solidFill>
                  <a:srgbClr val="0070C0"/>
                </a:solidFill>
              </a:rPr>
              <a:t>Lower – Middle Secondary</a:t>
            </a:r>
          </a:p>
          <a:p>
            <a:pPr marL="0" indent="0">
              <a:buNone/>
            </a:pPr>
            <a:r>
              <a:rPr lang="en-CA" sz="2900" b="1" dirty="0">
                <a:solidFill>
                  <a:srgbClr val="0070C0"/>
                </a:solidFill>
              </a:rPr>
              <a:t>Sequel: Perfect </a:t>
            </a:r>
            <a:r>
              <a:rPr lang="en-CA" sz="2900" b="1" dirty="0" smtClean="0">
                <a:solidFill>
                  <a:srgbClr val="0070C0"/>
                </a:solidFill>
              </a:rPr>
              <a:t>Lies</a:t>
            </a:r>
          </a:p>
          <a:p>
            <a:pPr marL="0" indent="0">
              <a:buNone/>
            </a:pPr>
            <a:r>
              <a:rPr lang="en-CA" sz="2900" b="1" dirty="0">
                <a:solidFill>
                  <a:srgbClr val="0070C0"/>
                </a:solidFill>
              </a:rPr>
              <a:t>Genre: Fantasy/Thriller</a:t>
            </a:r>
          </a:p>
          <a:p>
            <a:pPr marL="0" indent="0">
              <a:buNone/>
            </a:pPr>
            <a:r>
              <a:rPr lang="en-CA" sz="2900" b="1" dirty="0">
                <a:solidFill>
                  <a:srgbClr val="0070C0"/>
                </a:solidFill>
              </a:rPr>
              <a:t>Pages: </a:t>
            </a:r>
            <a:r>
              <a:rPr lang="en-CA" sz="2900" b="1" dirty="0" smtClean="0">
                <a:solidFill>
                  <a:srgbClr val="0070C0"/>
                </a:solidFill>
              </a:rPr>
              <a:t>241</a:t>
            </a:r>
            <a:endParaRPr lang="en-CA" sz="2900" b="1" dirty="0">
              <a:solidFill>
                <a:srgbClr val="0070C0"/>
              </a:solidFill>
            </a:endParaRPr>
          </a:p>
          <a:p>
            <a:endParaRPr lang="en-CA" dirty="0"/>
          </a:p>
        </p:txBody>
      </p:sp>
      <p:pic>
        <p:nvPicPr>
          <p:cNvPr id="11270" name="Picture 6" descr="Mind Games (Mind Games, #1)"/>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11560" y="1610757"/>
            <a:ext cx="2858502"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9611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Monster (36) </a:t>
            </a:r>
            <a:endParaRPr lang="en-CA" dirty="0"/>
          </a:p>
        </p:txBody>
      </p:sp>
      <p:sp>
        <p:nvSpPr>
          <p:cNvPr id="3" name="Content Placeholder 2"/>
          <p:cNvSpPr>
            <a:spLocks noGrp="1"/>
          </p:cNvSpPr>
          <p:nvPr>
            <p:ph sz="half" idx="1"/>
          </p:nvPr>
        </p:nvSpPr>
        <p:spPr>
          <a:xfrm>
            <a:off x="3779912" y="1417663"/>
            <a:ext cx="4906888" cy="4525963"/>
          </a:xfrm>
        </p:spPr>
        <p:txBody>
          <a:bodyPr>
            <a:normAutofit fontScale="77500" lnSpcReduction="20000"/>
          </a:bodyPr>
          <a:lstStyle/>
          <a:p>
            <a:pPr marL="0" indent="0">
              <a:buNone/>
            </a:pPr>
            <a:r>
              <a:rPr lang="en-CA" b="1" dirty="0"/>
              <a:t>Sixteen year old Steve Harmon is called ‘Monster’ by the judge after his apparent involvement in a fatal shooting. Readers look into the life of Steve in this novel through journal writings which provide insight into his life before the murder and his experiences and feelings while being held in prison before the trial. The reader becomes both the juror and the witness during </a:t>
            </a:r>
            <a:r>
              <a:rPr lang="en-CA" b="1" dirty="0" smtClean="0"/>
              <a:t>the most difficult.</a:t>
            </a:r>
          </a:p>
          <a:p>
            <a:pPr marL="0" indent="0">
              <a:buNone/>
            </a:pPr>
            <a:endParaRPr lang="en-CA" b="1" dirty="0"/>
          </a:p>
          <a:p>
            <a:pPr marL="0" indent="0">
              <a:buNone/>
            </a:pPr>
            <a:r>
              <a:rPr lang="en-CA" b="1" dirty="0"/>
              <a:t>Recommended for: Lower Secondary </a:t>
            </a:r>
            <a:r>
              <a:rPr lang="en-CA" b="1" dirty="0" smtClean="0"/>
              <a:t>Genre: Dram, crime novel, mystery</a:t>
            </a:r>
          </a:p>
          <a:p>
            <a:pPr marL="0" indent="0">
              <a:buNone/>
            </a:pPr>
            <a:r>
              <a:rPr lang="en-CA" b="1" dirty="0" smtClean="0"/>
              <a:t>Pages: 281 </a:t>
            </a:r>
            <a:endParaRPr lang="en-CA" b="1" dirty="0"/>
          </a:p>
        </p:txBody>
      </p:sp>
      <p:pic>
        <p:nvPicPr>
          <p:cNvPr id="12290" name="Picture 2" descr="https://dj6cnfthgyqas.cloudfront.net/0064407314-original.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83568" y="1417663"/>
            <a:ext cx="2952328"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6934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Of Mice and Men (19) </a:t>
            </a:r>
            <a:endParaRPr lang="en-CA" b="1" dirty="0"/>
          </a:p>
        </p:txBody>
      </p:sp>
      <p:sp>
        <p:nvSpPr>
          <p:cNvPr id="4" name="Content Placeholder 3"/>
          <p:cNvSpPr>
            <a:spLocks noGrp="1"/>
          </p:cNvSpPr>
          <p:nvPr>
            <p:ph sz="half" idx="2"/>
          </p:nvPr>
        </p:nvSpPr>
        <p:spPr>
          <a:xfrm>
            <a:off x="3851920" y="1600200"/>
            <a:ext cx="4834880" cy="4525963"/>
          </a:xfrm>
        </p:spPr>
        <p:txBody>
          <a:bodyPr>
            <a:normAutofit fontScale="77500" lnSpcReduction="20000"/>
          </a:bodyPr>
          <a:lstStyle/>
          <a:p>
            <a:pPr marL="0" indent="0">
              <a:buNone/>
            </a:pPr>
            <a:r>
              <a:rPr lang="en-CA" b="1" dirty="0" smtClean="0"/>
              <a:t>George</a:t>
            </a:r>
            <a:r>
              <a:rPr lang="en-CA" b="1" dirty="0"/>
              <a:t>, a small, quick man, and Lennie, a large man with the mind of a child, have become an unlikely pair. Both are laborers in California’s dusty vegetable </a:t>
            </a:r>
            <a:r>
              <a:rPr lang="en-CA" b="1" dirty="0" smtClean="0"/>
              <a:t>fields </a:t>
            </a:r>
            <a:r>
              <a:rPr lang="en-CA" b="1" dirty="0"/>
              <a:t>and have become family to each other in the face of loneliness and a life of poverty. Just when their dreams of each owning a piece of land seem to be within reach, they are faced with lessons and choices that cannot be changed.</a:t>
            </a:r>
          </a:p>
          <a:p>
            <a:pPr marL="0" indent="0">
              <a:buNone/>
            </a:pPr>
            <a:endParaRPr lang="en-CA" b="1" dirty="0" smtClean="0"/>
          </a:p>
          <a:p>
            <a:pPr marL="0" indent="0">
              <a:buNone/>
            </a:pPr>
            <a:r>
              <a:rPr lang="en-CA" b="1" dirty="0" smtClean="0"/>
              <a:t>Recommended </a:t>
            </a:r>
            <a:r>
              <a:rPr lang="en-CA" b="1" dirty="0"/>
              <a:t>for: </a:t>
            </a:r>
            <a:r>
              <a:rPr lang="en-CA" b="1" dirty="0" smtClean="0"/>
              <a:t>Lower Secondary</a:t>
            </a:r>
            <a:endParaRPr lang="en-CA" b="1" dirty="0"/>
          </a:p>
          <a:p>
            <a:pPr marL="0" indent="0">
              <a:buNone/>
            </a:pPr>
            <a:r>
              <a:rPr lang="en-CA" b="1" dirty="0"/>
              <a:t>Genre: Historical Fiction</a:t>
            </a:r>
          </a:p>
          <a:p>
            <a:pPr marL="0" indent="0">
              <a:buNone/>
            </a:pPr>
            <a:r>
              <a:rPr lang="en-CA" b="1" dirty="0"/>
              <a:t>Pages: 103</a:t>
            </a:r>
          </a:p>
          <a:p>
            <a:endParaRPr lang="en-CA" dirty="0"/>
          </a:p>
        </p:txBody>
      </p:sp>
      <p:pic>
        <p:nvPicPr>
          <p:cNvPr id="13314" name="Picture 2" descr="http://ecx.images-amazon.com/images/I/51wuHv30-ML._SX359_BO1,204,203,200_.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73581" y="1600200"/>
            <a:ext cx="3274293"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6564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6600" b="1" dirty="0" smtClean="0">
                <a:solidFill>
                  <a:schemeClr val="tx2">
                    <a:lumMod val="60000"/>
                    <a:lumOff val="40000"/>
                  </a:schemeClr>
                </a:solidFill>
              </a:rPr>
              <a:t>Pieces of Me (15) </a:t>
            </a:r>
            <a:endParaRPr lang="en-CA" sz="6600" b="1" dirty="0">
              <a:solidFill>
                <a:schemeClr val="tx2">
                  <a:lumMod val="60000"/>
                  <a:lumOff val="40000"/>
                </a:schemeClr>
              </a:solidFill>
            </a:endParaRPr>
          </a:p>
        </p:txBody>
      </p:sp>
      <p:sp>
        <p:nvSpPr>
          <p:cNvPr id="3" name="Content Placeholder 2"/>
          <p:cNvSpPr>
            <a:spLocks noGrp="1"/>
          </p:cNvSpPr>
          <p:nvPr>
            <p:ph sz="half" idx="1"/>
          </p:nvPr>
        </p:nvSpPr>
        <p:spPr/>
        <p:txBody>
          <a:bodyPr>
            <a:noAutofit/>
          </a:bodyPr>
          <a:lstStyle/>
          <a:p>
            <a:pPr>
              <a:buNone/>
            </a:pPr>
            <a:r>
              <a:rPr lang="en-CA" sz="1600" dirty="0" smtClean="0">
                <a:solidFill>
                  <a:schemeClr val="accent6">
                    <a:lumMod val="75000"/>
                  </a:schemeClr>
                </a:solidFill>
              </a:rPr>
              <a:t>	</a:t>
            </a:r>
            <a:endParaRPr lang="en-CA" sz="2000" dirty="0">
              <a:solidFill>
                <a:schemeClr val="accent6">
                  <a:lumMod val="75000"/>
                </a:schemeClr>
              </a:solidFill>
            </a:endParaRPr>
          </a:p>
        </p:txBody>
      </p:sp>
      <p:sp>
        <p:nvSpPr>
          <p:cNvPr id="4" name="Content Placeholder 3"/>
          <p:cNvSpPr>
            <a:spLocks noGrp="1"/>
          </p:cNvSpPr>
          <p:nvPr>
            <p:ph sz="half" idx="2"/>
          </p:nvPr>
        </p:nvSpPr>
        <p:spPr>
          <a:xfrm>
            <a:off x="3491880" y="1600200"/>
            <a:ext cx="5194921" cy="4525963"/>
          </a:xfrm>
        </p:spPr>
        <p:txBody>
          <a:bodyPr>
            <a:normAutofit fontScale="70000" lnSpcReduction="20000"/>
          </a:bodyPr>
          <a:lstStyle/>
          <a:p>
            <a:pPr marL="0" indent="0">
              <a:buNone/>
            </a:pPr>
            <a:r>
              <a:rPr lang="en-CA" b="1" dirty="0">
                <a:solidFill>
                  <a:schemeClr val="accent1"/>
                </a:solidFill>
              </a:rPr>
              <a:t>Jessica, a beautiful, introverted, high school student, dies on the way to her very fi </a:t>
            </a:r>
            <a:r>
              <a:rPr lang="en-CA" b="1" dirty="0" err="1">
                <a:solidFill>
                  <a:schemeClr val="accent1"/>
                </a:solidFill>
              </a:rPr>
              <a:t>rst</a:t>
            </a:r>
            <a:r>
              <a:rPr lang="en-CA" b="1" dirty="0">
                <a:solidFill>
                  <a:schemeClr val="accent1"/>
                </a:solidFill>
              </a:rPr>
              <a:t> party. In an attempt to give meaning to her death, her parents donate her organs to other teens who otherwise might not survive. Unfortunately, Jessica doesn’t appreciate being dissected and begins to follow the recipients of her organs. It is through her ties with these teens and their struggles and triumphs that Jessica begins to realize the importance of the role she has played and can continue to play.  </a:t>
            </a:r>
          </a:p>
          <a:p>
            <a:pPr marL="0" indent="0">
              <a:buNone/>
            </a:pPr>
            <a:endParaRPr lang="en-CA" b="1" dirty="0" smtClean="0">
              <a:solidFill>
                <a:schemeClr val="accent1"/>
              </a:solidFill>
            </a:endParaRPr>
          </a:p>
          <a:p>
            <a:pPr marL="0" indent="0">
              <a:buNone/>
            </a:pPr>
            <a:r>
              <a:rPr lang="en-CA" b="1" dirty="0" smtClean="0">
                <a:solidFill>
                  <a:schemeClr val="accent1"/>
                </a:solidFill>
              </a:rPr>
              <a:t>Recommended </a:t>
            </a:r>
            <a:r>
              <a:rPr lang="en-CA" b="1" dirty="0">
                <a:solidFill>
                  <a:schemeClr val="accent1"/>
                </a:solidFill>
              </a:rPr>
              <a:t>for: Lower – Middle Secondary </a:t>
            </a:r>
          </a:p>
          <a:p>
            <a:pPr marL="0" indent="0">
              <a:buNone/>
            </a:pPr>
            <a:r>
              <a:rPr lang="en-CA" b="1" dirty="0" smtClean="0">
                <a:solidFill>
                  <a:schemeClr val="accent1"/>
                </a:solidFill>
              </a:rPr>
              <a:t>Genre</a:t>
            </a:r>
            <a:r>
              <a:rPr lang="en-CA" b="1" dirty="0">
                <a:solidFill>
                  <a:schemeClr val="accent1"/>
                </a:solidFill>
              </a:rPr>
              <a:t>: Contemporary Fiction</a:t>
            </a:r>
          </a:p>
          <a:p>
            <a:pPr marL="0" indent="0">
              <a:buNone/>
            </a:pPr>
            <a:r>
              <a:rPr lang="en-CA" b="1" dirty="0">
                <a:solidFill>
                  <a:schemeClr val="accent1"/>
                </a:solidFill>
              </a:rPr>
              <a:t>Pages: 284</a:t>
            </a:r>
          </a:p>
        </p:txBody>
      </p:sp>
      <p:pic>
        <p:nvPicPr>
          <p:cNvPr id="14338" name="Picture 2" descr="http://d.gr-assets.com/books/1372118065l/1784203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281" y="1600200"/>
            <a:ext cx="2838518" cy="42095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6600" dirty="0" smtClean="0">
                <a:solidFill>
                  <a:schemeClr val="accent3">
                    <a:lumMod val="75000"/>
                  </a:schemeClr>
                </a:solidFill>
              </a:rPr>
              <a:t>The Sweetness at the Bottom of the Pie (15)</a:t>
            </a:r>
            <a:endParaRPr lang="en-CA" sz="6600" dirty="0">
              <a:solidFill>
                <a:schemeClr val="accent3">
                  <a:lumMod val="75000"/>
                </a:schemeClr>
              </a:solidFill>
            </a:endParaRPr>
          </a:p>
        </p:txBody>
      </p:sp>
      <p:sp>
        <p:nvSpPr>
          <p:cNvPr id="3" name="Content Placeholder 2"/>
          <p:cNvSpPr>
            <a:spLocks noGrp="1"/>
          </p:cNvSpPr>
          <p:nvPr>
            <p:ph sz="half" idx="1"/>
          </p:nvPr>
        </p:nvSpPr>
        <p:spPr/>
        <p:txBody>
          <a:bodyPr>
            <a:noAutofit/>
          </a:bodyPr>
          <a:lstStyle/>
          <a:p>
            <a:endParaRPr lang="en-CA" sz="1800" dirty="0" smtClean="0"/>
          </a:p>
          <a:p>
            <a:pPr>
              <a:buNone/>
            </a:pPr>
            <a:endParaRPr lang="en-CA" sz="1800" dirty="0"/>
          </a:p>
        </p:txBody>
      </p:sp>
      <p:sp>
        <p:nvSpPr>
          <p:cNvPr id="4" name="Content Placeholder 3"/>
          <p:cNvSpPr>
            <a:spLocks noGrp="1"/>
          </p:cNvSpPr>
          <p:nvPr>
            <p:ph sz="half" idx="2"/>
          </p:nvPr>
        </p:nvSpPr>
        <p:spPr>
          <a:xfrm>
            <a:off x="3203848" y="1786174"/>
            <a:ext cx="5616624" cy="4883186"/>
          </a:xfrm>
        </p:spPr>
        <p:txBody>
          <a:bodyPr>
            <a:normAutofit fontScale="40000" lnSpcReduction="20000"/>
          </a:bodyPr>
          <a:lstStyle/>
          <a:p>
            <a:pPr marL="0" indent="0">
              <a:buNone/>
            </a:pPr>
            <a:endParaRPr lang="en-CA" sz="4500" dirty="0" smtClean="0"/>
          </a:p>
          <a:p>
            <a:pPr marL="0" indent="0">
              <a:buNone/>
            </a:pPr>
            <a:r>
              <a:rPr lang="en-CA" sz="5000" b="1" dirty="0" smtClean="0">
                <a:solidFill>
                  <a:schemeClr val="accent3">
                    <a:lumMod val="75000"/>
                  </a:schemeClr>
                </a:solidFill>
              </a:rPr>
              <a:t>Eleven </a:t>
            </a:r>
            <a:r>
              <a:rPr lang="en-CA" sz="5000" b="1" dirty="0">
                <a:solidFill>
                  <a:schemeClr val="accent3">
                    <a:lumMod val="75000"/>
                  </a:schemeClr>
                </a:solidFill>
              </a:rPr>
              <a:t>year-old Flavia de </a:t>
            </a:r>
            <a:r>
              <a:rPr lang="en-CA" sz="5000" b="1" dirty="0" err="1">
                <a:solidFill>
                  <a:schemeClr val="accent3">
                    <a:lumMod val="75000"/>
                  </a:schemeClr>
                </a:solidFill>
              </a:rPr>
              <a:t>Luce</a:t>
            </a:r>
            <a:r>
              <a:rPr lang="en-CA" sz="5000" b="1" dirty="0">
                <a:solidFill>
                  <a:schemeClr val="accent3">
                    <a:lumMod val="75000"/>
                  </a:schemeClr>
                </a:solidFill>
              </a:rPr>
              <a:t>, narrator of the story, is a budding chemist who dabbles in poisons. The story takes place in the summer of 1950 in a large English manor house where Flavia lives with her family. Intelligent and independent, Flavia is excited to take on the role of detective when she </a:t>
            </a:r>
            <a:r>
              <a:rPr lang="en-CA" sz="5000" b="1" dirty="0" smtClean="0">
                <a:solidFill>
                  <a:schemeClr val="accent3">
                    <a:lumMod val="75000"/>
                  </a:schemeClr>
                </a:solidFill>
              </a:rPr>
              <a:t>finds </a:t>
            </a:r>
            <a:r>
              <a:rPr lang="en-CA" sz="5000" b="1" dirty="0">
                <a:solidFill>
                  <a:schemeClr val="accent3">
                    <a:lumMod val="75000"/>
                  </a:schemeClr>
                </a:solidFill>
              </a:rPr>
              <a:t>a man dead in her garden. Flavia`s crime-solving abilities are put to the test when her family is placed under suspicion and she must uncover the truth amongst mounting deceptions.  </a:t>
            </a:r>
          </a:p>
          <a:p>
            <a:pPr marL="0" indent="0">
              <a:buNone/>
            </a:pPr>
            <a:endParaRPr lang="en-CA" sz="5000" b="1" dirty="0" smtClean="0">
              <a:solidFill>
                <a:schemeClr val="accent3">
                  <a:lumMod val="75000"/>
                </a:schemeClr>
              </a:solidFill>
            </a:endParaRPr>
          </a:p>
          <a:p>
            <a:pPr marL="0" indent="0">
              <a:buNone/>
            </a:pPr>
            <a:r>
              <a:rPr lang="en-CA" sz="5000" b="1" dirty="0" smtClean="0">
                <a:solidFill>
                  <a:schemeClr val="accent3">
                    <a:lumMod val="75000"/>
                  </a:schemeClr>
                </a:solidFill>
              </a:rPr>
              <a:t>Recommended </a:t>
            </a:r>
            <a:r>
              <a:rPr lang="en-CA" sz="5000" b="1" dirty="0">
                <a:solidFill>
                  <a:schemeClr val="accent3">
                    <a:lumMod val="75000"/>
                  </a:schemeClr>
                </a:solidFill>
              </a:rPr>
              <a:t>for: Middle – Upper Secondary</a:t>
            </a:r>
          </a:p>
          <a:p>
            <a:pPr marL="0" indent="0">
              <a:buNone/>
            </a:pPr>
            <a:r>
              <a:rPr lang="en-CA" sz="5000" b="1" dirty="0">
                <a:solidFill>
                  <a:schemeClr val="accent3">
                    <a:lumMod val="75000"/>
                  </a:schemeClr>
                </a:solidFill>
              </a:rPr>
              <a:t>Sequel: </a:t>
            </a:r>
            <a:r>
              <a:rPr lang="en-CA" sz="5000" b="1" i="1" dirty="0">
                <a:solidFill>
                  <a:schemeClr val="accent3">
                    <a:lumMod val="75000"/>
                  </a:schemeClr>
                </a:solidFill>
              </a:rPr>
              <a:t>The Weed That Strings the Hangman’s </a:t>
            </a:r>
            <a:r>
              <a:rPr lang="en-CA" sz="5000" b="1" i="1" dirty="0" smtClean="0">
                <a:solidFill>
                  <a:schemeClr val="accent3">
                    <a:lumMod val="75000"/>
                  </a:schemeClr>
                </a:solidFill>
              </a:rPr>
              <a:t>Bag</a:t>
            </a:r>
          </a:p>
          <a:p>
            <a:pPr marL="0" indent="0">
              <a:buNone/>
            </a:pPr>
            <a:r>
              <a:rPr lang="en-CA" sz="5000" b="1" dirty="0">
                <a:solidFill>
                  <a:schemeClr val="accent3">
                    <a:lumMod val="75000"/>
                  </a:schemeClr>
                </a:solidFill>
              </a:rPr>
              <a:t>Genre: Historical/Mystery</a:t>
            </a:r>
          </a:p>
          <a:p>
            <a:pPr marL="0" indent="0">
              <a:buNone/>
            </a:pPr>
            <a:r>
              <a:rPr lang="en-CA" sz="5000" b="1" dirty="0">
                <a:solidFill>
                  <a:schemeClr val="accent3">
                    <a:lumMod val="75000"/>
                  </a:schemeClr>
                </a:solidFill>
              </a:rPr>
              <a:t>Pages: 373</a:t>
            </a:r>
          </a:p>
          <a:p>
            <a:endParaRPr lang="en-CA" dirty="0"/>
          </a:p>
          <a:p>
            <a:endParaRPr lang="en-CA" dirty="0"/>
          </a:p>
        </p:txBody>
      </p:sp>
      <p:pic>
        <p:nvPicPr>
          <p:cNvPr id="28674" name="Picture 2" descr="Front cover of book showing upside-down bird with stamp on bea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202713"/>
            <a:ext cx="2709480" cy="40765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rgbClr val="C00000"/>
                </a:solidFill>
              </a:rPr>
              <a:t>Schindler’s List (108)</a:t>
            </a:r>
            <a:endParaRPr lang="en-CA" dirty="0">
              <a:solidFill>
                <a:srgbClr val="C00000"/>
              </a:solidFill>
            </a:endParaRPr>
          </a:p>
        </p:txBody>
      </p:sp>
      <p:sp>
        <p:nvSpPr>
          <p:cNvPr id="4" name="Content Placeholder 3"/>
          <p:cNvSpPr>
            <a:spLocks noGrp="1"/>
          </p:cNvSpPr>
          <p:nvPr>
            <p:ph sz="half" idx="2"/>
          </p:nvPr>
        </p:nvSpPr>
        <p:spPr>
          <a:xfrm>
            <a:off x="3779912" y="1600200"/>
            <a:ext cx="4906888" cy="4781128"/>
          </a:xfrm>
        </p:spPr>
        <p:txBody>
          <a:bodyPr>
            <a:normAutofit fontScale="55000" lnSpcReduction="20000"/>
          </a:bodyPr>
          <a:lstStyle/>
          <a:p>
            <a:pPr marL="0" indent="0">
              <a:buNone/>
            </a:pPr>
            <a:r>
              <a:rPr lang="en-CA" sz="3300" b="1" i="1" dirty="0" smtClean="0">
                <a:solidFill>
                  <a:srgbClr val="C00000"/>
                </a:solidFill>
              </a:rPr>
              <a:t>Schindler's </a:t>
            </a:r>
            <a:r>
              <a:rPr lang="en-CA" sz="3300" b="1" i="1" dirty="0">
                <a:solidFill>
                  <a:srgbClr val="C00000"/>
                </a:solidFill>
              </a:rPr>
              <a:t>List</a:t>
            </a:r>
            <a:r>
              <a:rPr lang="en-CA" sz="3300" b="1" dirty="0">
                <a:solidFill>
                  <a:srgbClr val="C00000"/>
                </a:solidFill>
              </a:rPr>
              <a:t> recreates the true story of Oskar Schindler, the Czech-born southern German industrialist who risked his life to save over 1,100 of his Jewish factory workers from the death camps in Nazi-occupied Poland. Thomas </a:t>
            </a:r>
            <a:r>
              <a:rPr lang="en-CA" sz="3300" b="1" dirty="0" err="1">
                <a:solidFill>
                  <a:srgbClr val="C00000"/>
                </a:solidFill>
              </a:rPr>
              <a:t>Keneally's</a:t>
            </a:r>
            <a:r>
              <a:rPr lang="en-CA" sz="3300" b="1" dirty="0">
                <a:solidFill>
                  <a:srgbClr val="C00000"/>
                </a:solidFill>
              </a:rPr>
              <a:t> "documentary novel," based on the recollections of the </a:t>
            </a:r>
            <a:r>
              <a:rPr lang="en-CA" sz="3300" b="1" i="1" dirty="0" err="1">
                <a:solidFill>
                  <a:srgbClr val="C00000"/>
                </a:solidFill>
              </a:rPr>
              <a:t>Schindlerjuden</a:t>
            </a:r>
            <a:r>
              <a:rPr lang="en-CA" sz="3300" b="1" dirty="0">
                <a:solidFill>
                  <a:srgbClr val="C00000"/>
                </a:solidFill>
              </a:rPr>
              <a:t> (Schindler's Jews), Schindler himself, and other witnesses, is told in a series of snapshot stories. It recounts the lives of the flamboyant profiteer and womanizer Schindler; Schindler's long-suffering wife, Emilie; the brutal SS (Nazi secret service) commandant Amon </a:t>
            </a:r>
            <a:r>
              <a:rPr lang="en-CA" sz="3300" b="1" dirty="0" err="1">
                <a:solidFill>
                  <a:srgbClr val="C00000"/>
                </a:solidFill>
              </a:rPr>
              <a:t>Goeth</a:t>
            </a:r>
            <a:r>
              <a:rPr lang="en-CA" sz="3300" b="1" dirty="0">
                <a:solidFill>
                  <a:srgbClr val="C00000"/>
                </a:solidFill>
              </a:rPr>
              <a:t>; Schindler's quietly courageous factory manager, </a:t>
            </a:r>
            <a:r>
              <a:rPr lang="en-CA" sz="3300" b="1" dirty="0" err="1">
                <a:solidFill>
                  <a:srgbClr val="C00000"/>
                </a:solidFill>
              </a:rPr>
              <a:t>Itzhak</a:t>
            </a:r>
            <a:r>
              <a:rPr lang="en-CA" sz="3300" b="1" dirty="0">
                <a:solidFill>
                  <a:srgbClr val="C00000"/>
                </a:solidFill>
              </a:rPr>
              <a:t> Stern; and dozens of other Jews who underwent the horrors of the Nazi machinery. </a:t>
            </a:r>
            <a:endParaRPr lang="en-CA" sz="3300" b="1" dirty="0" smtClean="0">
              <a:solidFill>
                <a:srgbClr val="C00000"/>
              </a:solidFill>
            </a:endParaRPr>
          </a:p>
          <a:p>
            <a:pPr marL="0" indent="0">
              <a:buNone/>
            </a:pPr>
            <a:endParaRPr lang="en-CA" b="1" dirty="0">
              <a:solidFill>
                <a:srgbClr val="C00000"/>
              </a:solidFill>
            </a:endParaRPr>
          </a:p>
          <a:p>
            <a:pPr marL="0" indent="0">
              <a:buNone/>
            </a:pPr>
            <a:r>
              <a:rPr lang="en-CA" sz="3300" b="1" dirty="0" smtClean="0">
                <a:solidFill>
                  <a:srgbClr val="C00000"/>
                </a:solidFill>
              </a:rPr>
              <a:t>Recommended </a:t>
            </a:r>
            <a:r>
              <a:rPr lang="en-CA" sz="3300" b="1" dirty="0">
                <a:solidFill>
                  <a:srgbClr val="C00000"/>
                </a:solidFill>
              </a:rPr>
              <a:t>for: Middle – Upper Secondary</a:t>
            </a:r>
          </a:p>
          <a:p>
            <a:pPr marL="0" indent="0">
              <a:buNone/>
            </a:pPr>
            <a:r>
              <a:rPr lang="en-CA" sz="3300" b="1" dirty="0" smtClean="0">
                <a:solidFill>
                  <a:srgbClr val="C00000"/>
                </a:solidFill>
              </a:rPr>
              <a:t>Genres</a:t>
            </a:r>
            <a:r>
              <a:rPr lang="en-CA" sz="3300" b="1" dirty="0">
                <a:solidFill>
                  <a:srgbClr val="C00000"/>
                </a:solidFill>
              </a:rPr>
              <a:t>: Biographical </a:t>
            </a:r>
            <a:r>
              <a:rPr lang="en-CA" sz="3300" b="1" dirty="0" smtClean="0">
                <a:solidFill>
                  <a:srgbClr val="C00000"/>
                </a:solidFill>
              </a:rPr>
              <a:t>novel</a:t>
            </a:r>
          </a:p>
          <a:p>
            <a:pPr marL="0" indent="0">
              <a:buNone/>
            </a:pPr>
            <a:r>
              <a:rPr lang="en-CA" sz="3300" b="1" dirty="0" smtClean="0">
                <a:solidFill>
                  <a:srgbClr val="C00000"/>
                </a:solidFill>
              </a:rPr>
              <a:t>Pages</a:t>
            </a:r>
            <a:r>
              <a:rPr lang="en-CA" sz="3300" b="1" dirty="0">
                <a:solidFill>
                  <a:srgbClr val="C00000"/>
                </a:solidFill>
              </a:rPr>
              <a:t>: 429</a:t>
            </a:r>
          </a:p>
          <a:p>
            <a:endParaRPr lang="en-CA" dirty="0"/>
          </a:p>
        </p:txBody>
      </p:sp>
      <p:pic>
        <p:nvPicPr>
          <p:cNvPr id="27650" name="Picture 2" descr="http://ecx.images-amazon.com/images/I/51CSOTHbTAL.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2941875"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20480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smtClean="0">
                <a:solidFill>
                  <a:schemeClr val="accent6">
                    <a:lumMod val="75000"/>
                  </a:schemeClr>
                </a:solidFill>
              </a:rPr>
              <a:t>Adventures of Huckleberry Finn (90)</a:t>
            </a:r>
            <a:endParaRPr lang="en-CA" b="1" dirty="0">
              <a:solidFill>
                <a:schemeClr val="accent6">
                  <a:lumMod val="75000"/>
                </a:schemeClr>
              </a:solidFill>
            </a:endParaRPr>
          </a:p>
        </p:txBody>
      </p:sp>
      <p:sp>
        <p:nvSpPr>
          <p:cNvPr id="4" name="Content Placeholder 3"/>
          <p:cNvSpPr>
            <a:spLocks noGrp="1"/>
          </p:cNvSpPr>
          <p:nvPr>
            <p:ph sz="half" idx="2"/>
          </p:nvPr>
        </p:nvSpPr>
        <p:spPr>
          <a:xfrm>
            <a:off x="3806676" y="1556792"/>
            <a:ext cx="4880123" cy="4525963"/>
          </a:xfrm>
        </p:spPr>
        <p:txBody>
          <a:bodyPr>
            <a:normAutofit fontScale="62500" lnSpcReduction="20000"/>
          </a:bodyPr>
          <a:lstStyle/>
          <a:p>
            <a:pPr marL="336550" marR="34925" indent="0">
              <a:lnSpc>
                <a:spcPct val="108000"/>
              </a:lnSpc>
              <a:spcAft>
                <a:spcPts val="355"/>
              </a:spcAft>
              <a:buNone/>
            </a:pPr>
            <a:r>
              <a:rPr lang="en-CA" sz="2900" b="1" dirty="0" smtClean="0">
                <a:solidFill>
                  <a:schemeClr val="accent6">
                    <a:lumMod val="75000"/>
                  </a:schemeClr>
                </a:solidFill>
                <a:latin typeface="Arial" panose="020B0604020202020204" pitchFamily="34" charset="0"/>
                <a:ea typeface="Arial" panose="020B0604020202020204" pitchFamily="34" charset="0"/>
                <a:cs typeface="Calibri" panose="020F0502020204030204" pitchFamily="34" charset="0"/>
              </a:rPr>
              <a:t>Huckleberry </a:t>
            </a:r>
            <a:r>
              <a:rPr lang="en-CA" sz="2900" b="1" dirty="0">
                <a:solidFill>
                  <a:schemeClr val="accent6">
                    <a:lumMod val="75000"/>
                  </a:schemeClr>
                </a:solidFill>
                <a:latin typeface="Arial" panose="020B0604020202020204" pitchFamily="34" charset="0"/>
                <a:ea typeface="Arial" panose="020B0604020202020204" pitchFamily="34" charset="0"/>
                <a:cs typeface="Calibri" panose="020F0502020204030204" pitchFamily="34" charset="0"/>
              </a:rPr>
              <a:t>Finn has been taken in by Widow Douglas and her sister, Miss Watson, who intend to teach him proper manners, cleanliness, school, and religion. Huck, however, encounters bad luck and through the course of his own escape, meets Jim, the widow’s slave. This tale comes alive as Huck tells the story of his and Jim’s adventures in their search for freedom, as well as the story of his own enlightenment in a society that he once thought was free and </a:t>
            </a:r>
            <a:r>
              <a:rPr lang="en-CA" sz="2900" b="1" dirty="0" smtClean="0">
                <a:solidFill>
                  <a:schemeClr val="accent6">
                    <a:lumMod val="75000"/>
                  </a:schemeClr>
                </a:solidFill>
                <a:latin typeface="Arial" panose="020B0604020202020204" pitchFamily="34" charset="0"/>
                <a:ea typeface="Arial" panose="020B0604020202020204" pitchFamily="34" charset="0"/>
                <a:cs typeface="Calibri" panose="020F0502020204030204" pitchFamily="34" charset="0"/>
              </a:rPr>
              <a:t>equal.</a:t>
            </a:r>
            <a:endParaRPr lang="en-CA" sz="2900" b="1" dirty="0" smtClean="0">
              <a:solidFill>
                <a:schemeClr val="accent6">
                  <a:lumMod val="75000"/>
                </a:schemeClr>
              </a:solidFill>
              <a:latin typeface="Calibri" panose="020F0502020204030204" pitchFamily="34" charset="0"/>
              <a:ea typeface="Arial" panose="020B0604020202020204" pitchFamily="34" charset="0"/>
              <a:cs typeface="Calibri" panose="020F0502020204030204" pitchFamily="34" charset="0"/>
            </a:endParaRPr>
          </a:p>
          <a:p>
            <a:pPr marL="336550" marR="34925" indent="0">
              <a:lnSpc>
                <a:spcPct val="108000"/>
              </a:lnSpc>
              <a:spcAft>
                <a:spcPts val="355"/>
              </a:spcAft>
              <a:buNone/>
            </a:pPr>
            <a:r>
              <a:rPr lang="en-CA" sz="2900" b="1" dirty="0" smtClean="0">
                <a:solidFill>
                  <a:schemeClr val="accent6">
                    <a:lumMod val="75000"/>
                  </a:schemeClr>
                </a:solidFill>
                <a:latin typeface="Arial" panose="020B0604020202020204" pitchFamily="34" charset="0"/>
                <a:ea typeface="Arial" panose="020B0604020202020204" pitchFamily="34" charset="0"/>
                <a:cs typeface="Calibri" panose="020F0502020204030204" pitchFamily="34" charset="0"/>
              </a:rPr>
              <a:t>Recommended: </a:t>
            </a:r>
            <a:r>
              <a:rPr lang="en-CA" sz="2900" b="1" dirty="0">
                <a:solidFill>
                  <a:schemeClr val="accent6">
                    <a:lumMod val="75000"/>
                  </a:schemeClr>
                </a:solidFill>
                <a:latin typeface="Arial" panose="020B0604020202020204" pitchFamily="34" charset="0"/>
                <a:ea typeface="Arial" panose="020B0604020202020204" pitchFamily="34" charset="0"/>
                <a:cs typeface="Calibri" panose="020F0502020204030204" pitchFamily="34" charset="0"/>
              </a:rPr>
              <a:t>Upper </a:t>
            </a:r>
            <a:r>
              <a:rPr lang="en-CA" sz="2900" b="1" dirty="0" smtClean="0">
                <a:solidFill>
                  <a:schemeClr val="accent6">
                    <a:lumMod val="75000"/>
                  </a:schemeClr>
                </a:solidFill>
                <a:latin typeface="Arial" panose="020B0604020202020204" pitchFamily="34" charset="0"/>
                <a:ea typeface="Arial" panose="020B0604020202020204" pitchFamily="34" charset="0"/>
                <a:cs typeface="Calibri" panose="020F0502020204030204" pitchFamily="34" charset="0"/>
              </a:rPr>
              <a:t>Secondary</a:t>
            </a:r>
          </a:p>
          <a:p>
            <a:pPr marL="336550" marR="34925" indent="0">
              <a:lnSpc>
                <a:spcPct val="108000"/>
              </a:lnSpc>
              <a:spcAft>
                <a:spcPts val="0"/>
              </a:spcAft>
              <a:buNone/>
            </a:pPr>
            <a:r>
              <a:rPr lang="en-CA" sz="2900" b="1" dirty="0">
                <a:solidFill>
                  <a:schemeClr val="accent6">
                    <a:lumMod val="75000"/>
                  </a:schemeClr>
                </a:solidFill>
                <a:latin typeface="Arial" panose="020B0604020202020204" pitchFamily="34" charset="0"/>
                <a:ea typeface="Arial" panose="020B0604020202020204" pitchFamily="34" charset="0"/>
                <a:cs typeface="Calibri" panose="020F0502020204030204" pitchFamily="34" charset="0"/>
              </a:rPr>
              <a:t>Genre: Historical Fiction</a:t>
            </a:r>
            <a:endParaRPr lang="en-CA" sz="2900" b="1"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endParaRPr>
          </a:p>
          <a:p>
            <a:pPr marL="336550" marR="34925" indent="0">
              <a:lnSpc>
                <a:spcPct val="108000"/>
              </a:lnSpc>
              <a:spcAft>
                <a:spcPts val="545"/>
              </a:spcAft>
              <a:buNone/>
            </a:pPr>
            <a:r>
              <a:rPr lang="en-CA" sz="2900" b="1" dirty="0" smtClean="0">
                <a:solidFill>
                  <a:schemeClr val="accent6">
                    <a:lumMod val="75000"/>
                  </a:schemeClr>
                </a:solidFill>
                <a:latin typeface="Arial" panose="020B0604020202020204" pitchFamily="34" charset="0"/>
                <a:ea typeface="Arial" panose="020B0604020202020204" pitchFamily="34" charset="0"/>
                <a:cs typeface="Calibri" panose="020F0502020204030204" pitchFamily="34" charset="0"/>
              </a:rPr>
              <a:t>Pages</a:t>
            </a:r>
            <a:r>
              <a:rPr lang="en-CA" sz="2900" b="1" dirty="0">
                <a:solidFill>
                  <a:schemeClr val="accent6">
                    <a:lumMod val="75000"/>
                  </a:schemeClr>
                </a:solidFill>
                <a:latin typeface="Arial" panose="020B0604020202020204" pitchFamily="34" charset="0"/>
                <a:ea typeface="Arial" panose="020B0604020202020204" pitchFamily="34" charset="0"/>
                <a:cs typeface="Calibri" panose="020F0502020204030204" pitchFamily="34" charset="0"/>
              </a:rPr>
              <a:t>: 327</a:t>
            </a:r>
            <a:endParaRPr lang="en-CA" sz="2900" b="1"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endParaRPr>
          </a:p>
          <a:p>
            <a:pPr marR="34925" indent="-6350">
              <a:lnSpc>
                <a:spcPct val="108000"/>
              </a:lnSpc>
              <a:spcAft>
                <a:spcPts val="150"/>
              </a:spcAft>
            </a:pPr>
            <a:endParaRPr lang="en-CA" sz="36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CA" dirty="0"/>
          </a:p>
        </p:txBody>
      </p:sp>
      <p:pic>
        <p:nvPicPr>
          <p:cNvPr id="2050" name="Picture 2" descr="Adventures-of-Huckleberry-Finn"/>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755576" y="1417638"/>
            <a:ext cx="2752725" cy="452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2630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solidFill>
                  <a:schemeClr val="bg1">
                    <a:lumMod val="50000"/>
                  </a:schemeClr>
                </a:solidFill>
              </a:rPr>
              <a:t>Stone Angel (  )</a:t>
            </a:r>
            <a:endParaRPr lang="en-CA" b="1" dirty="0">
              <a:solidFill>
                <a:schemeClr val="bg1">
                  <a:lumMod val="50000"/>
                </a:schemeClr>
              </a:solidFill>
            </a:endParaRPr>
          </a:p>
        </p:txBody>
      </p:sp>
      <p:sp>
        <p:nvSpPr>
          <p:cNvPr id="4" name="Content Placeholder 3"/>
          <p:cNvSpPr>
            <a:spLocks noGrp="1"/>
          </p:cNvSpPr>
          <p:nvPr>
            <p:ph sz="half" idx="2"/>
          </p:nvPr>
        </p:nvSpPr>
        <p:spPr>
          <a:xfrm>
            <a:off x="3347864" y="1417638"/>
            <a:ext cx="5338936" cy="4708525"/>
          </a:xfrm>
        </p:spPr>
        <p:txBody>
          <a:bodyPr>
            <a:noAutofit/>
          </a:bodyPr>
          <a:lstStyle/>
          <a:p>
            <a:pPr marL="0" indent="0">
              <a:buNone/>
            </a:pPr>
            <a:r>
              <a:rPr lang="en-CA" sz="1800" b="1" dirty="0" smtClean="0">
                <a:solidFill>
                  <a:schemeClr val="bg1">
                    <a:lumMod val="50000"/>
                  </a:schemeClr>
                </a:solidFill>
              </a:rPr>
              <a:t>Margaret </a:t>
            </a:r>
            <a:r>
              <a:rPr lang="en-CA" sz="1800" b="1" dirty="0">
                <a:solidFill>
                  <a:schemeClr val="bg1">
                    <a:lumMod val="50000"/>
                  </a:schemeClr>
                </a:solidFill>
              </a:rPr>
              <a:t>Laurence introduces Hagar Shipley, one of the most memorable characters in Canadian fiction. Stubborn, </a:t>
            </a:r>
            <a:r>
              <a:rPr lang="en-CA" sz="1800" b="1" dirty="0" smtClean="0">
                <a:solidFill>
                  <a:schemeClr val="bg1">
                    <a:lumMod val="50000"/>
                  </a:schemeClr>
                </a:solidFill>
              </a:rPr>
              <a:t>cantankerous, </a:t>
            </a:r>
            <a:r>
              <a:rPr lang="en-CA" sz="1800" b="1" dirty="0">
                <a:solidFill>
                  <a:schemeClr val="bg1">
                    <a:lumMod val="50000"/>
                  </a:schemeClr>
                </a:solidFill>
              </a:rPr>
              <a:t>self-reliant – and, at ninety, with her life nearly behind her – Hagar Shipley makes a bold last step towards freedom and independence.</a:t>
            </a:r>
            <a:br>
              <a:rPr lang="en-CA" sz="1800" b="1" dirty="0">
                <a:solidFill>
                  <a:schemeClr val="bg1">
                    <a:lumMod val="50000"/>
                  </a:schemeClr>
                </a:solidFill>
              </a:rPr>
            </a:br>
            <a:r>
              <a:rPr lang="en-CA" sz="1800" b="1" dirty="0">
                <a:solidFill>
                  <a:schemeClr val="bg1">
                    <a:lumMod val="50000"/>
                  </a:schemeClr>
                </a:solidFill>
              </a:rPr>
              <a:t/>
            </a:r>
            <a:br>
              <a:rPr lang="en-CA" sz="1800" b="1" dirty="0">
                <a:solidFill>
                  <a:schemeClr val="bg1">
                    <a:lumMod val="50000"/>
                  </a:schemeClr>
                </a:solidFill>
              </a:rPr>
            </a:br>
            <a:r>
              <a:rPr lang="en-CA" sz="1800" b="1" dirty="0">
                <a:solidFill>
                  <a:schemeClr val="bg1">
                    <a:lumMod val="50000"/>
                  </a:schemeClr>
                </a:solidFill>
              </a:rPr>
              <a:t>As her story unfolds, we are drawn into her past. We meet Hagar as a young girl growing up in a black prairie town; as the wife of a virile but unsuccessful farmer with whom her marriage was stormy; as a mother who dominates her younger son; and, finally, as an old woman isolated by an uncompromising pride and by the stern virtues she has inherited from her pioneer ancestors.</a:t>
            </a:r>
            <a:br>
              <a:rPr lang="en-CA" sz="1800" b="1" dirty="0">
                <a:solidFill>
                  <a:schemeClr val="bg1">
                    <a:lumMod val="50000"/>
                  </a:schemeClr>
                </a:solidFill>
              </a:rPr>
            </a:br>
            <a:r>
              <a:rPr lang="en-CA" sz="1800" b="1" dirty="0">
                <a:solidFill>
                  <a:schemeClr val="bg1">
                    <a:lumMod val="50000"/>
                  </a:schemeClr>
                </a:solidFill>
              </a:rPr>
              <a:t/>
            </a:r>
            <a:br>
              <a:rPr lang="en-CA" sz="1800" b="1" dirty="0">
                <a:solidFill>
                  <a:schemeClr val="bg1">
                    <a:lumMod val="50000"/>
                  </a:schemeClr>
                </a:solidFill>
              </a:rPr>
            </a:br>
            <a:r>
              <a:rPr lang="en-CA" sz="1800" b="1" dirty="0" smtClean="0">
                <a:solidFill>
                  <a:schemeClr val="bg1">
                    <a:lumMod val="50000"/>
                  </a:schemeClr>
                </a:solidFill>
              </a:rPr>
              <a:t>Recommended </a:t>
            </a:r>
            <a:r>
              <a:rPr lang="en-CA" sz="1800" b="1" dirty="0">
                <a:solidFill>
                  <a:schemeClr val="bg1">
                    <a:lumMod val="50000"/>
                  </a:schemeClr>
                </a:solidFill>
              </a:rPr>
              <a:t>for: </a:t>
            </a:r>
            <a:r>
              <a:rPr lang="en-CA" sz="1800" b="1" dirty="0" smtClean="0">
                <a:solidFill>
                  <a:schemeClr val="bg1">
                    <a:lumMod val="50000"/>
                  </a:schemeClr>
                </a:solidFill>
              </a:rPr>
              <a:t>Upper </a:t>
            </a:r>
            <a:r>
              <a:rPr lang="en-CA" sz="1800" b="1" dirty="0">
                <a:solidFill>
                  <a:schemeClr val="bg1">
                    <a:lumMod val="50000"/>
                  </a:schemeClr>
                </a:solidFill>
              </a:rPr>
              <a:t>Secondary</a:t>
            </a:r>
          </a:p>
          <a:p>
            <a:pPr marL="0" indent="0">
              <a:buNone/>
            </a:pPr>
            <a:r>
              <a:rPr lang="en-CA" sz="1800" b="1" dirty="0" smtClean="0">
                <a:solidFill>
                  <a:schemeClr val="bg1">
                    <a:lumMod val="50000"/>
                  </a:schemeClr>
                </a:solidFill>
              </a:rPr>
              <a:t>Genre: Canadian Fiction </a:t>
            </a:r>
          </a:p>
          <a:p>
            <a:pPr marL="0" indent="0">
              <a:buNone/>
            </a:pPr>
            <a:r>
              <a:rPr lang="en-CA" sz="1800" b="1" dirty="0" smtClean="0">
                <a:solidFill>
                  <a:schemeClr val="bg1">
                    <a:lumMod val="50000"/>
                  </a:schemeClr>
                </a:solidFill>
              </a:rPr>
              <a:t>Pages</a:t>
            </a:r>
            <a:r>
              <a:rPr lang="en-CA" sz="1800" b="1" dirty="0">
                <a:solidFill>
                  <a:schemeClr val="bg1">
                    <a:lumMod val="50000"/>
                  </a:schemeClr>
                </a:solidFill>
              </a:rPr>
              <a:t>: 328</a:t>
            </a:r>
          </a:p>
        </p:txBody>
      </p:sp>
      <p:pic>
        <p:nvPicPr>
          <p:cNvPr id="26626" name="Picture 2" descr="http://d.gr-assets.com/books/1320409154l/1102322.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23528" y="1700808"/>
            <a:ext cx="2856504" cy="4708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9094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b="1" dirty="0" smtClean="0">
                <a:solidFill>
                  <a:schemeClr val="accent3">
                    <a:lumMod val="75000"/>
                  </a:schemeClr>
                </a:solidFill>
              </a:rPr>
              <a:t>Side Control (3)</a:t>
            </a:r>
            <a:endParaRPr lang="en-CA" b="1" dirty="0">
              <a:solidFill>
                <a:schemeClr val="accent3">
                  <a:lumMod val="75000"/>
                </a:schemeClr>
              </a:solidFill>
            </a:endParaRPr>
          </a:p>
        </p:txBody>
      </p:sp>
      <p:sp>
        <p:nvSpPr>
          <p:cNvPr id="7" name="Content Placeholder 6"/>
          <p:cNvSpPr>
            <a:spLocks noGrp="1"/>
          </p:cNvSpPr>
          <p:nvPr>
            <p:ph sz="half" idx="2"/>
          </p:nvPr>
        </p:nvSpPr>
        <p:spPr>
          <a:xfrm>
            <a:off x="3923928" y="1600200"/>
            <a:ext cx="4762872" cy="4525963"/>
          </a:xfrm>
        </p:spPr>
        <p:txBody>
          <a:bodyPr>
            <a:normAutofit fontScale="70000" lnSpcReduction="20000"/>
          </a:bodyPr>
          <a:lstStyle/>
          <a:p>
            <a:pPr marL="0" indent="0">
              <a:buNone/>
            </a:pPr>
            <a:r>
              <a:rPr lang="en-CA" dirty="0" smtClean="0"/>
              <a:t>The </a:t>
            </a:r>
            <a:r>
              <a:rPr lang="en-CA" dirty="0"/>
              <a:t>second novel in a series that focuses on the physical and life skills learned at a martial arts dojo, </a:t>
            </a:r>
            <a:r>
              <a:rPr lang="en-CA" i="1" dirty="0"/>
              <a:t>Side Control </a:t>
            </a:r>
            <a:r>
              <a:rPr lang="en-CA" dirty="0"/>
              <a:t>centers around Jackson James as he tries to remain honest so he can become a mixed martial arts </a:t>
            </a:r>
            <a:r>
              <a:rPr lang="en-CA" dirty="0" smtClean="0"/>
              <a:t>fighter </a:t>
            </a:r>
            <a:r>
              <a:rPr lang="en-CA" dirty="0"/>
              <a:t>and eventually a member of the United States Special Forces. With tough choices to make, Jackson must continuously decide whether he is making the right ones.</a:t>
            </a:r>
          </a:p>
          <a:p>
            <a:pPr marL="0" indent="0">
              <a:buNone/>
            </a:pPr>
            <a:endParaRPr lang="en-CA" dirty="0" smtClean="0"/>
          </a:p>
          <a:p>
            <a:pPr marL="0" indent="0">
              <a:buNone/>
            </a:pPr>
            <a:r>
              <a:rPr lang="en-CA" dirty="0" smtClean="0"/>
              <a:t>Recommended: </a:t>
            </a:r>
            <a:r>
              <a:rPr lang="en-CA" dirty="0"/>
              <a:t>Lower Secondary </a:t>
            </a:r>
          </a:p>
          <a:p>
            <a:pPr marL="0" indent="0">
              <a:buNone/>
            </a:pPr>
            <a:r>
              <a:rPr lang="en-CA" i="1" dirty="0"/>
              <a:t>Sequel: Head Kick; Body Shot</a:t>
            </a:r>
            <a:endParaRPr lang="en-CA" dirty="0"/>
          </a:p>
          <a:p>
            <a:pPr marL="0" indent="0">
              <a:buNone/>
            </a:pPr>
            <a:r>
              <a:rPr lang="en-CA" dirty="0" smtClean="0"/>
              <a:t>Pages:  </a:t>
            </a:r>
            <a:r>
              <a:rPr lang="en-CA" dirty="0"/>
              <a:t>120</a:t>
            </a:r>
          </a:p>
          <a:p>
            <a:pPr marL="0" indent="0">
              <a:buNone/>
            </a:pPr>
            <a:r>
              <a:rPr lang="en-CA" dirty="0"/>
              <a:t>Genre: Contemporary/Realistic Fiction Pages:</a:t>
            </a:r>
          </a:p>
        </p:txBody>
      </p:sp>
      <p:pic>
        <p:nvPicPr>
          <p:cNvPr id="25602" name="Picture 2" descr="http://ecx.images-amazon.com/images/I/51hhZ%2BvKhiL._SX348_BO1,204,203,200_.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39552" y="1585284"/>
            <a:ext cx="3174523"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81627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7776864" cy="1152128"/>
          </a:xfrm>
        </p:spPr>
        <p:txBody>
          <a:bodyPr>
            <a:normAutofit/>
          </a:bodyPr>
          <a:lstStyle/>
          <a:p>
            <a:r>
              <a:rPr lang="en-CA" sz="6600" dirty="0" smtClean="0"/>
              <a:t>The Kill Switch (35) </a:t>
            </a:r>
            <a:endParaRPr lang="en-CA" sz="6600" dirty="0"/>
          </a:p>
        </p:txBody>
      </p:sp>
      <p:sp>
        <p:nvSpPr>
          <p:cNvPr id="3" name="Content Placeholder 2"/>
          <p:cNvSpPr>
            <a:spLocks noGrp="1"/>
          </p:cNvSpPr>
          <p:nvPr>
            <p:ph idx="1"/>
          </p:nvPr>
        </p:nvSpPr>
        <p:spPr>
          <a:xfrm>
            <a:off x="3275856" y="1802488"/>
            <a:ext cx="5698976" cy="4536504"/>
          </a:xfrm>
        </p:spPr>
        <p:txBody>
          <a:bodyPr>
            <a:noAutofit/>
          </a:bodyPr>
          <a:lstStyle/>
          <a:p>
            <a:pPr marL="0" indent="0">
              <a:buNone/>
            </a:pPr>
            <a:r>
              <a:rPr lang="en-CA" sz="2000" dirty="0"/>
              <a:t>Captain Tucker Wayne, former US Army Ranger and his military dog, Kane, are given a mission: get a Russian scientist, who has knowledge of a doomsday plant, out of Russia to the US and keep him from being killed. Sometimes the story is told from Kane’s point of view which makes for interesting story-telling. It is a fast-paced, entertaining thriller about eco-terrorism.</a:t>
            </a:r>
          </a:p>
          <a:p>
            <a:pPr marL="0" indent="0">
              <a:buNone/>
            </a:pPr>
            <a:endParaRPr lang="en-CA" sz="2000" dirty="0" smtClean="0"/>
          </a:p>
          <a:p>
            <a:pPr marL="0" indent="0">
              <a:buNone/>
            </a:pPr>
            <a:r>
              <a:rPr lang="en-CA" sz="2000" dirty="0" smtClean="0"/>
              <a:t>Recommended: </a:t>
            </a:r>
            <a:r>
              <a:rPr lang="en-CA" sz="2000" dirty="0"/>
              <a:t>Upper Secondary</a:t>
            </a:r>
          </a:p>
          <a:p>
            <a:pPr marL="0" indent="0">
              <a:buNone/>
            </a:pPr>
            <a:r>
              <a:rPr lang="en-CA" sz="2000" dirty="0" smtClean="0"/>
              <a:t>Genre</a:t>
            </a:r>
            <a:r>
              <a:rPr lang="en-CA" sz="2000" dirty="0"/>
              <a:t>: Action/Adventure</a:t>
            </a:r>
          </a:p>
          <a:p>
            <a:pPr marL="0" indent="0">
              <a:buNone/>
            </a:pPr>
            <a:r>
              <a:rPr lang="en-CA" sz="2000" dirty="0"/>
              <a:t>Pages: 384</a:t>
            </a:r>
          </a:p>
        </p:txBody>
      </p:sp>
      <p:pic>
        <p:nvPicPr>
          <p:cNvPr id="24578" name="Picture 2" descr="The Kill Switch (Tucker Wayn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802488"/>
            <a:ext cx="2632662" cy="39604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6600" dirty="0" smtClean="0">
                <a:solidFill>
                  <a:srgbClr val="0070C0"/>
                </a:solidFill>
              </a:rPr>
              <a:t>Three Days in Nepal (15)</a:t>
            </a:r>
            <a:endParaRPr lang="en-CA" sz="6600" dirty="0">
              <a:solidFill>
                <a:srgbClr val="0070C0"/>
              </a:solidFill>
            </a:endParaRPr>
          </a:p>
        </p:txBody>
      </p:sp>
      <p:sp>
        <p:nvSpPr>
          <p:cNvPr id="3" name="Content Placeholder 2"/>
          <p:cNvSpPr>
            <a:spLocks noGrp="1"/>
          </p:cNvSpPr>
          <p:nvPr>
            <p:ph sz="half" idx="1"/>
          </p:nvPr>
        </p:nvSpPr>
        <p:spPr/>
        <p:txBody>
          <a:bodyPr>
            <a:noAutofit/>
          </a:bodyPr>
          <a:lstStyle/>
          <a:p>
            <a:pPr>
              <a:buNone/>
            </a:pPr>
            <a:r>
              <a:rPr lang="en-CA" sz="2000" dirty="0" smtClean="0">
                <a:solidFill>
                  <a:srgbClr val="0070C0"/>
                </a:solidFill>
              </a:rPr>
              <a:t>	</a:t>
            </a:r>
          </a:p>
          <a:p>
            <a:pPr>
              <a:buNone/>
            </a:pPr>
            <a:r>
              <a:rPr lang="en-CA" sz="2000" dirty="0" smtClean="0">
                <a:solidFill>
                  <a:srgbClr val="0070C0"/>
                </a:solidFill>
              </a:rPr>
              <a:t>	</a:t>
            </a:r>
            <a:endParaRPr lang="en-CA" sz="1600" dirty="0">
              <a:solidFill>
                <a:srgbClr val="0070C0"/>
              </a:solidFill>
            </a:endParaRPr>
          </a:p>
        </p:txBody>
      </p:sp>
      <p:sp>
        <p:nvSpPr>
          <p:cNvPr id="7" name="Content Placeholder 6"/>
          <p:cNvSpPr>
            <a:spLocks noGrp="1"/>
          </p:cNvSpPr>
          <p:nvPr>
            <p:ph sz="half" idx="2"/>
          </p:nvPr>
        </p:nvSpPr>
        <p:spPr>
          <a:xfrm>
            <a:off x="3504518" y="1600200"/>
            <a:ext cx="5182282" cy="4525963"/>
          </a:xfrm>
        </p:spPr>
        <p:txBody>
          <a:bodyPr>
            <a:normAutofit fontScale="70000" lnSpcReduction="20000"/>
          </a:bodyPr>
          <a:lstStyle/>
          <a:p>
            <a:pPr marL="0" indent="0">
              <a:buNone/>
            </a:pPr>
            <a:r>
              <a:rPr lang="en-CA" dirty="0" smtClean="0"/>
              <a:t>This is the true story of </a:t>
            </a:r>
            <a:r>
              <a:rPr lang="en-CA" dirty="0" err="1" smtClean="0"/>
              <a:t>JeanDavid</a:t>
            </a:r>
            <a:r>
              <a:rPr lang="en-CA" dirty="0" smtClean="0"/>
              <a:t> Blanc, an Internet entrepreneur based in Paris who grew up with a fascination for flying. On a paragliding trip across the Himalayas, Blanc crashes into the side of a mountain, grabbing on to a bush to prevent himself from falling. He sends out an SOS with his GPS, but weather makes it very difficult for a rescue attempt. Alone on the side of a mountain, Blanc has to figure out how he can survive to get back home to his daughter. </a:t>
            </a:r>
          </a:p>
          <a:p>
            <a:pPr marL="0" indent="0">
              <a:buNone/>
            </a:pPr>
            <a:endParaRPr lang="en-CA" dirty="0"/>
          </a:p>
          <a:p>
            <a:pPr marL="0" indent="0">
              <a:buNone/>
            </a:pPr>
            <a:r>
              <a:rPr lang="en-CA" dirty="0" smtClean="0"/>
              <a:t>Recommended: Lower Secondary.</a:t>
            </a:r>
          </a:p>
          <a:p>
            <a:pPr marL="0" indent="0">
              <a:buNone/>
            </a:pPr>
            <a:r>
              <a:rPr lang="en-CA" dirty="0" smtClean="0"/>
              <a:t>Genre</a:t>
            </a:r>
            <a:r>
              <a:rPr lang="en-CA" dirty="0"/>
              <a:t>: </a:t>
            </a:r>
            <a:r>
              <a:rPr lang="en-CA" dirty="0" smtClean="0"/>
              <a:t>Nonfiction</a:t>
            </a:r>
            <a:endParaRPr lang="en-CA" dirty="0"/>
          </a:p>
          <a:p>
            <a:pPr marL="0" indent="0">
              <a:buNone/>
            </a:pPr>
            <a:r>
              <a:rPr lang="en-CA" dirty="0"/>
              <a:t>Pages: </a:t>
            </a:r>
            <a:r>
              <a:rPr lang="en-CA" dirty="0" smtClean="0"/>
              <a:t>127</a:t>
            </a:r>
          </a:p>
          <a:p>
            <a:endParaRPr lang="en-CA" dirty="0"/>
          </a:p>
          <a:p>
            <a:endParaRPr lang="en-CA" dirty="0" smtClean="0"/>
          </a:p>
          <a:p>
            <a:endParaRPr lang="en-CA" dirty="0" smtClean="0"/>
          </a:p>
          <a:p>
            <a:endParaRPr lang="en-CA" dirty="0"/>
          </a:p>
        </p:txBody>
      </p:sp>
      <p:pic>
        <p:nvPicPr>
          <p:cNvPr id="23554" name="Picture 2" descr="http://www.susannalea.com/images/livre/Three_Days_Nepal_Jacket2_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665966"/>
            <a:ext cx="2662002" cy="39500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b="1" dirty="0" smtClean="0"/>
              <a:t>Trapped (20) </a:t>
            </a:r>
            <a:endParaRPr lang="en-CA" b="1" dirty="0"/>
          </a:p>
        </p:txBody>
      </p:sp>
      <p:sp>
        <p:nvSpPr>
          <p:cNvPr id="4" name="Content Placeholder 3"/>
          <p:cNvSpPr>
            <a:spLocks noGrp="1"/>
          </p:cNvSpPr>
          <p:nvPr>
            <p:ph sz="half" idx="2"/>
          </p:nvPr>
        </p:nvSpPr>
        <p:spPr>
          <a:xfrm>
            <a:off x="3707904" y="1600200"/>
            <a:ext cx="4978896" cy="4525963"/>
          </a:xfrm>
        </p:spPr>
        <p:txBody>
          <a:bodyPr>
            <a:normAutofit fontScale="70000" lnSpcReduction="20000"/>
          </a:bodyPr>
          <a:lstStyle/>
          <a:p>
            <a:pPr marL="0" indent="0">
              <a:buNone/>
            </a:pPr>
            <a:r>
              <a:rPr lang="en-CA" dirty="0"/>
              <a:t>When Scotty decides to stay after school to work on a project, he has no idea the impact it will have. After a freak snow storm disables their town, Scotty and his friends are forced to spend the night in their school. But when one night turns into another, and things start to go terribly wrong, they must carry on with no heat, no power, and a dwindling food supply while the snow outside piles higher. Scotty and his friends are forced to make tough decisions in order to survive. </a:t>
            </a:r>
          </a:p>
          <a:p>
            <a:pPr marL="0" indent="0">
              <a:buNone/>
            </a:pPr>
            <a:endParaRPr lang="en-CA" dirty="0" smtClean="0"/>
          </a:p>
          <a:p>
            <a:pPr marL="0" indent="0">
              <a:buNone/>
            </a:pPr>
            <a:r>
              <a:rPr lang="en-CA" dirty="0" smtClean="0"/>
              <a:t>Recommended: </a:t>
            </a:r>
            <a:r>
              <a:rPr lang="en-CA" dirty="0"/>
              <a:t>Lower </a:t>
            </a:r>
            <a:r>
              <a:rPr lang="en-CA" dirty="0" smtClean="0"/>
              <a:t>Secondary</a:t>
            </a:r>
          </a:p>
          <a:p>
            <a:pPr marL="0" indent="0">
              <a:buNone/>
            </a:pPr>
            <a:r>
              <a:rPr lang="en-CA" dirty="0"/>
              <a:t>Genre: Contemporary/Realistic Fiction</a:t>
            </a:r>
          </a:p>
          <a:p>
            <a:pPr marL="0" indent="0">
              <a:buNone/>
            </a:pPr>
            <a:r>
              <a:rPr lang="en-CA" dirty="0"/>
              <a:t>Pages: </a:t>
            </a:r>
            <a:r>
              <a:rPr lang="en-CA" dirty="0" smtClean="0"/>
              <a:t>232</a:t>
            </a:r>
            <a:endParaRPr lang="en-CA" dirty="0"/>
          </a:p>
        </p:txBody>
      </p:sp>
      <p:pic>
        <p:nvPicPr>
          <p:cNvPr id="22530" name="Picture 2" descr="Trapp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3028950" cy="4181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Catcher in the Rye (36 +)</a:t>
            </a:r>
            <a:endParaRPr lang="en-CA" dirty="0"/>
          </a:p>
        </p:txBody>
      </p:sp>
      <p:sp>
        <p:nvSpPr>
          <p:cNvPr id="4" name="Content Placeholder 3"/>
          <p:cNvSpPr>
            <a:spLocks noGrp="1"/>
          </p:cNvSpPr>
          <p:nvPr>
            <p:ph sz="half" idx="2"/>
          </p:nvPr>
        </p:nvSpPr>
        <p:spPr>
          <a:xfrm>
            <a:off x="4139952" y="1600200"/>
            <a:ext cx="4546848" cy="4525963"/>
          </a:xfrm>
        </p:spPr>
        <p:txBody>
          <a:bodyPr>
            <a:normAutofit fontScale="70000" lnSpcReduction="20000"/>
          </a:bodyPr>
          <a:lstStyle/>
          <a:p>
            <a:pPr marL="0" indent="0">
              <a:buNone/>
            </a:pPr>
            <a:r>
              <a:rPr lang="en-CA" b="1" dirty="0" smtClean="0"/>
              <a:t>Holden Caulfield</a:t>
            </a:r>
            <a:r>
              <a:rPr lang="en-CA" b="1" dirty="0"/>
              <a:t>, a seventeen year old prep school student, tells the story of his twenty-four hour stay in New York City after he is kicked out of school. He relates his struggles with the phoniness of the adult world while attempting to deal with the death of his younger brother. Holden deals with other troubling childhood experiences as he searches for truth and belonging in a world where he feels completely alienated. </a:t>
            </a:r>
          </a:p>
          <a:p>
            <a:pPr marL="0" indent="0">
              <a:buNone/>
            </a:pPr>
            <a:endParaRPr lang="en-CA" b="1" dirty="0" smtClean="0"/>
          </a:p>
          <a:p>
            <a:pPr marL="0" indent="0">
              <a:buNone/>
            </a:pPr>
            <a:r>
              <a:rPr lang="en-CA" b="1" dirty="0" smtClean="0"/>
              <a:t>Recommended:  </a:t>
            </a:r>
            <a:r>
              <a:rPr lang="en-CA" b="1" dirty="0"/>
              <a:t>Upper Secondary</a:t>
            </a:r>
          </a:p>
          <a:p>
            <a:pPr marL="0" indent="0">
              <a:buNone/>
            </a:pPr>
            <a:r>
              <a:rPr lang="en-CA" b="1" dirty="0" smtClean="0"/>
              <a:t>Genre</a:t>
            </a:r>
            <a:r>
              <a:rPr lang="en-CA" b="1" dirty="0"/>
              <a:t>: Realistic Fiction</a:t>
            </a:r>
          </a:p>
          <a:p>
            <a:pPr marL="0" indent="0">
              <a:buNone/>
            </a:pPr>
            <a:r>
              <a:rPr lang="en-CA" b="1" dirty="0"/>
              <a:t>Pages: 277</a:t>
            </a:r>
          </a:p>
          <a:p>
            <a:endParaRPr lang="en-CA" dirty="0"/>
          </a:p>
        </p:txBody>
      </p:sp>
      <p:pic>
        <p:nvPicPr>
          <p:cNvPr id="21506" name="Picture 2" descr="The Catcher in the Rye book covers"/>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123631" y="1600200"/>
            <a:ext cx="2705738"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4029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Fellowship of the Ring (17)</a:t>
            </a:r>
            <a:endParaRPr lang="en-CA" dirty="0"/>
          </a:p>
        </p:txBody>
      </p:sp>
      <p:sp>
        <p:nvSpPr>
          <p:cNvPr id="4" name="Content Placeholder 3"/>
          <p:cNvSpPr>
            <a:spLocks noGrp="1"/>
          </p:cNvSpPr>
          <p:nvPr>
            <p:ph sz="half" idx="2"/>
          </p:nvPr>
        </p:nvSpPr>
        <p:spPr>
          <a:xfrm>
            <a:off x="3419872" y="1600200"/>
            <a:ext cx="5266928" cy="4525963"/>
          </a:xfrm>
        </p:spPr>
        <p:txBody>
          <a:bodyPr>
            <a:normAutofit fontScale="85000" lnSpcReduction="20000"/>
          </a:bodyPr>
          <a:lstStyle/>
          <a:p>
            <a:pPr marL="0" indent="0">
              <a:buNone/>
            </a:pPr>
            <a:r>
              <a:rPr lang="en-CA" dirty="0"/>
              <a:t>Frodo Baggins knew the </a:t>
            </a:r>
            <a:r>
              <a:rPr lang="en-CA" dirty="0" smtClean="0"/>
              <a:t>Ring wraiths </a:t>
            </a:r>
            <a:r>
              <a:rPr lang="en-CA" dirty="0"/>
              <a:t>were searching for him—and the Ring of Power he bore that would enable Sauron to destroy all that was good in Middle-earth. Now it was up to Frodo and his faithful servant Sam to carry the Ring to where it could be destroyed—in the very center of Sauron's dark kingdom</a:t>
            </a:r>
            <a:r>
              <a:rPr lang="en-CA" dirty="0" smtClean="0"/>
              <a:t>.</a:t>
            </a:r>
          </a:p>
          <a:p>
            <a:pPr marL="0" indent="0">
              <a:buNone/>
            </a:pPr>
            <a:endParaRPr lang="en-CA" b="1" dirty="0"/>
          </a:p>
          <a:p>
            <a:pPr marL="0" indent="0">
              <a:buNone/>
            </a:pPr>
            <a:r>
              <a:rPr lang="en-CA" b="1" dirty="0" smtClean="0"/>
              <a:t>Recommended </a:t>
            </a:r>
            <a:r>
              <a:rPr lang="en-CA" b="1" dirty="0"/>
              <a:t>for: </a:t>
            </a:r>
            <a:r>
              <a:rPr lang="en-CA" b="1" dirty="0" smtClean="0"/>
              <a:t>Upper </a:t>
            </a:r>
            <a:r>
              <a:rPr lang="en-CA" b="1" dirty="0"/>
              <a:t>Secondary</a:t>
            </a:r>
          </a:p>
          <a:p>
            <a:pPr marL="0" indent="0">
              <a:buNone/>
            </a:pPr>
            <a:r>
              <a:rPr lang="en-CA" b="1" dirty="0"/>
              <a:t>Genre: </a:t>
            </a:r>
            <a:r>
              <a:rPr lang="en-CA" dirty="0" smtClean="0"/>
              <a:t>Fantasy</a:t>
            </a:r>
            <a:endParaRPr lang="en-CA" dirty="0"/>
          </a:p>
          <a:p>
            <a:pPr marL="0" indent="0">
              <a:buNone/>
            </a:pPr>
            <a:r>
              <a:rPr lang="en-CA" b="1" dirty="0" smtClean="0"/>
              <a:t>Canadian </a:t>
            </a:r>
            <a:r>
              <a:rPr lang="en-CA" b="1" dirty="0"/>
              <a:t>Fiction </a:t>
            </a:r>
          </a:p>
          <a:p>
            <a:pPr marL="0" indent="0">
              <a:buNone/>
            </a:pPr>
            <a:r>
              <a:rPr lang="en-CA" b="1" dirty="0"/>
              <a:t>Pages: </a:t>
            </a:r>
            <a:r>
              <a:rPr lang="en-CA" b="1" dirty="0" smtClean="0"/>
              <a:t>398</a:t>
            </a:r>
            <a:endParaRPr lang="en-CA" b="1" dirty="0"/>
          </a:p>
          <a:p>
            <a:endParaRPr lang="en-CA" dirty="0"/>
          </a:p>
        </p:txBody>
      </p:sp>
      <p:pic>
        <p:nvPicPr>
          <p:cNvPr id="20486" name="Picture 6" descr="http://www.tolkienshop.com/contents/media/l_fellowship_ring_black_2007.gif"/>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68383" y="1687185"/>
            <a:ext cx="2676475" cy="4351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76756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solidFill>
                  <a:schemeClr val="tx2">
                    <a:lumMod val="75000"/>
                  </a:schemeClr>
                </a:solidFill>
              </a:rPr>
              <a:t>The </a:t>
            </a:r>
            <a:r>
              <a:rPr lang="en-CA" b="1" dirty="0" err="1" smtClean="0">
                <a:solidFill>
                  <a:schemeClr val="tx2">
                    <a:lumMod val="75000"/>
                  </a:schemeClr>
                </a:solidFill>
              </a:rPr>
              <a:t>Pigman</a:t>
            </a:r>
            <a:r>
              <a:rPr lang="en-CA" b="1" dirty="0" smtClean="0">
                <a:solidFill>
                  <a:schemeClr val="tx2">
                    <a:lumMod val="75000"/>
                  </a:schemeClr>
                </a:solidFill>
              </a:rPr>
              <a:t> ( ?)</a:t>
            </a:r>
            <a:endParaRPr lang="en-CA" b="1" dirty="0">
              <a:solidFill>
                <a:schemeClr val="tx2">
                  <a:lumMod val="75000"/>
                </a:schemeClr>
              </a:solidFill>
            </a:endParaRPr>
          </a:p>
        </p:txBody>
      </p:sp>
      <p:sp>
        <p:nvSpPr>
          <p:cNvPr id="4" name="Content Placeholder 3"/>
          <p:cNvSpPr>
            <a:spLocks noGrp="1"/>
          </p:cNvSpPr>
          <p:nvPr>
            <p:ph sz="half" idx="2"/>
          </p:nvPr>
        </p:nvSpPr>
        <p:spPr>
          <a:xfrm>
            <a:off x="4067944" y="1600200"/>
            <a:ext cx="4618856" cy="4525963"/>
          </a:xfrm>
        </p:spPr>
        <p:txBody>
          <a:bodyPr>
            <a:normAutofit fontScale="70000" lnSpcReduction="20000"/>
          </a:bodyPr>
          <a:lstStyle/>
          <a:p>
            <a:pPr marL="0" indent="0">
              <a:buNone/>
            </a:pPr>
            <a:r>
              <a:rPr lang="en-CA" b="1" dirty="0" smtClean="0">
                <a:solidFill>
                  <a:schemeClr val="tx2">
                    <a:lumMod val="75000"/>
                  </a:schemeClr>
                </a:solidFill>
              </a:rPr>
              <a:t>John </a:t>
            </a:r>
            <a:r>
              <a:rPr lang="en-CA" b="1" dirty="0">
                <a:solidFill>
                  <a:schemeClr val="tx2">
                    <a:lumMod val="75000"/>
                  </a:schemeClr>
                </a:solidFill>
              </a:rPr>
              <a:t>and </a:t>
            </a:r>
            <a:r>
              <a:rPr lang="en-CA" b="1" dirty="0" err="1">
                <a:solidFill>
                  <a:schemeClr val="tx2">
                    <a:lumMod val="75000"/>
                  </a:schemeClr>
                </a:solidFill>
              </a:rPr>
              <a:t>Lorriane</a:t>
            </a:r>
            <a:r>
              <a:rPr lang="en-CA" b="1" dirty="0">
                <a:solidFill>
                  <a:schemeClr val="tx2">
                    <a:lumMod val="75000"/>
                  </a:schemeClr>
                </a:solidFill>
              </a:rPr>
              <a:t> are two high school students who come from unhappy homes but are glad that they have each other. They prefer to hang out and play practical jokes rather than go to school. Through one practical prank, they meet a lonely old man, </a:t>
            </a:r>
            <a:r>
              <a:rPr lang="en-CA" b="1" dirty="0" err="1">
                <a:solidFill>
                  <a:schemeClr val="tx2">
                    <a:lumMod val="75000"/>
                  </a:schemeClr>
                </a:solidFill>
              </a:rPr>
              <a:t>Mr</a:t>
            </a:r>
            <a:r>
              <a:rPr lang="en-CA" b="1" dirty="0">
                <a:solidFill>
                  <a:schemeClr val="tx2">
                    <a:lumMod val="75000"/>
                  </a:schemeClr>
                </a:solidFill>
              </a:rPr>
              <a:t> </a:t>
            </a:r>
            <a:r>
              <a:rPr lang="en-CA" b="1" dirty="0" err="1">
                <a:solidFill>
                  <a:schemeClr val="tx2">
                    <a:lumMod val="75000"/>
                  </a:schemeClr>
                </a:solidFill>
              </a:rPr>
              <a:t>Pignati</a:t>
            </a:r>
            <a:r>
              <a:rPr lang="en-CA" b="1" dirty="0">
                <a:solidFill>
                  <a:schemeClr val="tx2">
                    <a:lumMod val="75000"/>
                  </a:schemeClr>
                </a:solidFill>
              </a:rPr>
              <a:t>. An intense friendship develops and the three create a strange world until </a:t>
            </a:r>
            <a:r>
              <a:rPr lang="en-CA" b="1" dirty="0" err="1">
                <a:solidFill>
                  <a:schemeClr val="tx2">
                    <a:lumMod val="75000"/>
                  </a:schemeClr>
                </a:solidFill>
              </a:rPr>
              <a:t>Mr</a:t>
            </a:r>
            <a:r>
              <a:rPr lang="en-CA" b="1" dirty="0">
                <a:solidFill>
                  <a:schemeClr val="tx2">
                    <a:lumMod val="75000"/>
                  </a:schemeClr>
                </a:solidFill>
              </a:rPr>
              <a:t> </a:t>
            </a:r>
            <a:r>
              <a:rPr lang="en-CA" b="1" dirty="0" err="1">
                <a:solidFill>
                  <a:schemeClr val="tx2">
                    <a:lumMod val="75000"/>
                  </a:schemeClr>
                </a:solidFill>
              </a:rPr>
              <a:t>Pignati’s</a:t>
            </a:r>
            <a:r>
              <a:rPr lang="en-CA" b="1" dirty="0">
                <a:solidFill>
                  <a:schemeClr val="tx2">
                    <a:lumMod val="75000"/>
                  </a:schemeClr>
                </a:solidFill>
              </a:rPr>
              <a:t> death. This book is the ‘Memorial Epic’ of their friendship.</a:t>
            </a:r>
          </a:p>
          <a:p>
            <a:pPr marL="0" indent="0">
              <a:buNone/>
            </a:pPr>
            <a:endParaRPr lang="en-CA" b="1" dirty="0" smtClean="0">
              <a:solidFill>
                <a:schemeClr val="tx2">
                  <a:lumMod val="75000"/>
                </a:schemeClr>
              </a:solidFill>
            </a:endParaRPr>
          </a:p>
          <a:p>
            <a:pPr marL="0" indent="0">
              <a:buNone/>
            </a:pPr>
            <a:r>
              <a:rPr lang="en-CA" b="1" dirty="0" smtClean="0">
                <a:solidFill>
                  <a:schemeClr val="tx2">
                    <a:lumMod val="75000"/>
                  </a:schemeClr>
                </a:solidFill>
              </a:rPr>
              <a:t>Recommended: </a:t>
            </a:r>
            <a:r>
              <a:rPr lang="en-CA" b="1" dirty="0">
                <a:solidFill>
                  <a:schemeClr val="tx2">
                    <a:lumMod val="75000"/>
                  </a:schemeClr>
                </a:solidFill>
              </a:rPr>
              <a:t>Lower </a:t>
            </a:r>
            <a:r>
              <a:rPr lang="en-CA" b="1" dirty="0" smtClean="0">
                <a:solidFill>
                  <a:schemeClr val="tx2">
                    <a:lumMod val="75000"/>
                  </a:schemeClr>
                </a:solidFill>
              </a:rPr>
              <a:t>Secondary</a:t>
            </a:r>
          </a:p>
          <a:p>
            <a:pPr marL="0" indent="0">
              <a:buNone/>
            </a:pPr>
            <a:r>
              <a:rPr lang="en-CA" b="1" dirty="0">
                <a:solidFill>
                  <a:schemeClr val="tx2">
                    <a:lumMod val="75000"/>
                  </a:schemeClr>
                </a:solidFill>
              </a:rPr>
              <a:t>Genre: Realistic Fiction</a:t>
            </a:r>
          </a:p>
          <a:p>
            <a:pPr marL="0" indent="0">
              <a:buNone/>
            </a:pPr>
            <a:r>
              <a:rPr lang="en-CA" b="1" dirty="0">
                <a:solidFill>
                  <a:schemeClr val="tx2">
                    <a:lumMod val="75000"/>
                  </a:schemeClr>
                </a:solidFill>
              </a:rPr>
              <a:t>Pages: </a:t>
            </a:r>
            <a:r>
              <a:rPr lang="en-CA" b="1" dirty="0" smtClean="0">
                <a:solidFill>
                  <a:schemeClr val="tx2">
                    <a:lumMod val="75000"/>
                  </a:schemeClr>
                </a:solidFill>
              </a:rPr>
              <a:t>166</a:t>
            </a:r>
            <a:endParaRPr lang="en-CA" b="1" dirty="0">
              <a:solidFill>
                <a:schemeClr val="tx2">
                  <a:lumMod val="75000"/>
                </a:schemeClr>
              </a:solidFill>
            </a:endParaRPr>
          </a:p>
        </p:txBody>
      </p:sp>
      <p:pic>
        <p:nvPicPr>
          <p:cNvPr id="19458" name="Picture 2" descr="http://ecx.images-amazon.com/images/I/41Cv6CDMQwL._SX307_BO1,204,203,200_.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075175" y="1600200"/>
            <a:ext cx="2802650"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1824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Wreckers (29)</a:t>
            </a:r>
            <a:endParaRPr lang="en-CA" dirty="0"/>
          </a:p>
        </p:txBody>
      </p:sp>
      <p:pic>
        <p:nvPicPr>
          <p:cNvPr id="18434" name="Picture 2" descr="http://ecx.images-amazon.com/images/I/51SZ3NR5HKL.jp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611560" y="1600200"/>
            <a:ext cx="2808312" cy="452596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half" idx="2"/>
          </p:nvPr>
        </p:nvSpPr>
        <p:spPr>
          <a:xfrm>
            <a:off x="3707905" y="1600200"/>
            <a:ext cx="4978896" cy="4525963"/>
          </a:xfrm>
        </p:spPr>
        <p:txBody>
          <a:bodyPr>
            <a:normAutofit fontScale="55000" lnSpcReduction="20000"/>
          </a:bodyPr>
          <a:lstStyle/>
          <a:p>
            <a:pPr marL="0" indent="0">
              <a:buNone/>
            </a:pPr>
            <a:r>
              <a:rPr lang="en-CA" sz="3300" b="1" dirty="0"/>
              <a:t>There was once a village bred by evil. On the barren coast of Cornwall, England, lived a community who prayed for shipwrecks, a community who lured storm-tossed ships to crash upon the sharp rocks of their shore. They fed and clothed themselves with the loot salvaged from the wreckage; dead sailors' tools and trinkets became decorations for their homes. Most never questioned their murderous way of life.</a:t>
            </a:r>
            <a:br>
              <a:rPr lang="en-CA" sz="3300" b="1" dirty="0"/>
            </a:br>
            <a:r>
              <a:rPr lang="en-CA" sz="3300" b="1" dirty="0"/>
              <a:t/>
            </a:r>
            <a:br>
              <a:rPr lang="en-CA" sz="3300" b="1" dirty="0"/>
            </a:br>
            <a:r>
              <a:rPr lang="en-CA" sz="3300" b="1" dirty="0"/>
              <a:t>Then, upon that pirates' shore crashed the ship </a:t>
            </a:r>
            <a:r>
              <a:rPr lang="en-CA" sz="3300" b="1" i="1" dirty="0"/>
              <a:t>The Isle of Skye.</a:t>
            </a:r>
            <a:r>
              <a:rPr lang="en-CA" sz="3300" b="1" dirty="0"/>
              <a:t> And the youngest of its crew members, 14-year-old John Spencer, survived the wreck. But would he escape the wreckers? This is his harrowing </a:t>
            </a:r>
            <a:r>
              <a:rPr lang="en-CA" sz="3300" b="1" dirty="0" smtClean="0"/>
              <a:t>tale</a:t>
            </a:r>
          </a:p>
          <a:p>
            <a:pPr marL="0" indent="0">
              <a:buNone/>
            </a:pPr>
            <a:endParaRPr lang="en-CA" sz="3300" b="1" dirty="0"/>
          </a:p>
          <a:p>
            <a:pPr marL="0" indent="0">
              <a:buNone/>
            </a:pPr>
            <a:r>
              <a:rPr lang="en-CA" sz="3300" b="1" dirty="0" smtClean="0"/>
              <a:t>Recommended</a:t>
            </a:r>
            <a:r>
              <a:rPr lang="en-CA" sz="3300" b="1" dirty="0"/>
              <a:t>: Lower Secondary</a:t>
            </a:r>
          </a:p>
          <a:p>
            <a:pPr marL="0" indent="0">
              <a:buNone/>
            </a:pPr>
            <a:r>
              <a:rPr lang="en-CA" sz="3300" b="1" dirty="0" smtClean="0"/>
              <a:t>Genres</a:t>
            </a:r>
            <a:r>
              <a:rPr lang="en-CA" sz="3300" b="1" dirty="0"/>
              <a:t>: </a:t>
            </a:r>
            <a:r>
              <a:rPr lang="en-CA" sz="3300" b="1" dirty="0" smtClean="0"/>
              <a:t>Fiction, Historical drama</a:t>
            </a:r>
          </a:p>
          <a:p>
            <a:pPr marL="0" indent="0">
              <a:buNone/>
            </a:pPr>
            <a:r>
              <a:rPr lang="en-CA" sz="3300" b="1" dirty="0" smtClean="0"/>
              <a:t>Pages</a:t>
            </a:r>
            <a:r>
              <a:rPr lang="en-CA" sz="3300" b="1" dirty="0"/>
              <a:t>: 224</a:t>
            </a:r>
          </a:p>
          <a:p>
            <a:endParaRPr lang="en-CA" dirty="0"/>
          </a:p>
        </p:txBody>
      </p:sp>
    </p:spTree>
    <p:extLst>
      <p:ext uri="{BB962C8B-B14F-4D97-AF65-F5344CB8AC3E}">
        <p14:creationId xmlns:p14="http://schemas.microsoft.com/office/powerpoint/2010/main" val="32593252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641" y="32405"/>
            <a:ext cx="8229600" cy="1143000"/>
          </a:xfrm>
        </p:spPr>
        <p:txBody>
          <a:bodyPr/>
          <a:lstStyle/>
          <a:p>
            <a:r>
              <a:rPr lang="en-CA" dirty="0" smtClean="0"/>
              <a:t>The Kite Runner (6)</a:t>
            </a:r>
            <a:endParaRPr lang="en-CA" dirty="0"/>
          </a:p>
        </p:txBody>
      </p:sp>
      <p:sp>
        <p:nvSpPr>
          <p:cNvPr id="4" name="Content Placeholder 3"/>
          <p:cNvSpPr>
            <a:spLocks noGrp="1"/>
          </p:cNvSpPr>
          <p:nvPr>
            <p:ph sz="half" idx="2"/>
          </p:nvPr>
        </p:nvSpPr>
        <p:spPr>
          <a:xfrm>
            <a:off x="2276711" y="908720"/>
            <a:ext cx="6495279" cy="5328592"/>
          </a:xfrm>
        </p:spPr>
        <p:txBody>
          <a:bodyPr>
            <a:noAutofit/>
          </a:bodyPr>
          <a:lstStyle/>
          <a:p>
            <a:pPr marL="0" indent="0">
              <a:buNone/>
            </a:pPr>
            <a:endParaRPr lang="en-CA" sz="1600" b="1" dirty="0" smtClean="0"/>
          </a:p>
          <a:p>
            <a:pPr marL="0" indent="0">
              <a:buNone/>
            </a:pPr>
            <a:r>
              <a:rPr lang="en-CA" sz="1600" b="1" dirty="0" smtClean="0"/>
              <a:t>Amir </a:t>
            </a:r>
            <a:r>
              <a:rPr lang="en-CA" sz="1600" b="1" dirty="0"/>
              <a:t>is the son of a wealthy Kabul merchant, a member of the ruling caste of Pashtuns. Hassan, his servant and constant companion, is a </a:t>
            </a:r>
            <a:r>
              <a:rPr lang="en-CA" sz="1600" b="1" dirty="0" err="1"/>
              <a:t>Hazara</a:t>
            </a:r>
            <a:r>
              <a:rPr lang="en-CA" sz="1600" b="1" dirty="0"/>
              <a:t>, a despised and impoverished caste. Their uncommon bond is torn by Amir's choice to abandon his friend amidst the increasing ethnic, religious, and political tensions of the dying years of the Afghan monarchy, wrenching them far apart. But so strong is the bond between the two boys that Amir journeys back to a distant world, to try to right past wrongs against the only true friend he ever had.</a:t>
            </a:r>
            <a:br>
              <a:rPr lang="en-CA" sz="1600" b="1" dirty="0"/>
            </a:br>
            <a:r>
              <a:rPr lang="en-CA" sz="1600" b="1" dirty="0"/>
              <a:t/>
            </a:r>
            <a:br>
              <a:rPr lang="en-CA" sz="1600" b="1" dirty="0"/>
            </a:br>
            <a:r>
              <a:rPr lang="en-CA" sz="1600" b="1" dirty="0"/>
              <a:t>The unforgettable, heartbreaking story of the unlikely friendship between a wealthy boy and the son of his father’s </a:t>
            </a:r>
            <a:r>
              <a:rPr lang="en-CA" sz="1600" b="1" dirty="0" smtClean="0"/>
              <a:t>servant. It </a:t>
            </a:r>
            <a:r>
              <a:rPr lang="en-CA" sz="1600" b="1" dirty="0"/>
              <a:t>is about the power of reading, the price of betrayal, and the possibility of redemption; and an exploration of the power of fathers over sons—their love, their sacrifices, their lies.</a:t>
            </a:r>
            <a:br>
              <a:rPr lang="en-CA" sz="1600" b="1" dirty="0"/>
            </a:br>
            <a:r>
              <a:rPr lang="en-CA" sz="1600" b="1" dirty="0"/>
              <a:t/>
            </a:r>
            <a:br>
              <a:rPr lang="en-CA" sz="1600" b="1" dirty="0"/>
            </a:br>
            <a:r>
              <a:rPr lang="en-CA" sz="1600" b="1" dirty="0"/>
              <a:t>A sweeping story of family, love, and friendship told against the devastating backdrop of the history of Afghanistan over the last thirty </a:t>
            </a:r>
            <a:r>
              <a:rPr lang="en-CA" sz="1600" b="1" dirty="0" smtClean="0"/>
              <a:t>years.</a:t>
            </a:r>
          </a:p>
          <a:p>
            <a:pPr marL="0" indent="0">
              <a:buNone/>
            </a:pPr>
            <a:endParaRPr lang="en-CA" sz="1600" b="1" dirty="0"/>
          </a:p>
          <a:p>
            <a:pPr marL="0" indent="0">
              <a:buNone/>
            </a:pPr>
            <a:r>
              <a:rPr lang="en-CA" sz="1600" b="1" dirty="0"/>
              <a:t>Recommended</a:t>
            </a:r>
            <a:r>
              <a:rPr lang="en-CA" sz="1600" b="1" dirty="0" smtClean="0"/>
              <a:t>: Upper Secondary</a:t>
            </a:r>
            <a:endParaRPr lang="en-CA" sz="1600" b="1" dirty="0"/>
          </a:p>
          <a:p>
            <a:pPr marL="0" indent="0">
              <a:buNone/>
            </a:pPr>
            <a:r>
              <a:rPr lang="en-CA" sz="1600" b="1" dirty="0"/>
              <a:t>Genres: </a:t>
            </a:r>
            <a:r>
              <a:rPr lang="en-CA" sz="1600" b="1" dirty="0" smtClean="0"/>
              <a:t>Historical </a:t>
            </a:r>
            <a:r>
              <a:rPr lang="en-CA" sz="1600" b="1" dirty="0"/>
              <a:t>drama, Drama</a:t>
            </a:r>
          </a:p>
          <a:p>
            <a:pPr marL="0" indent="0">
              <a:buNone/>
            </a:pPr>
            <a:r>
              <a:rPr lang="en-CA" sz="1600" b="1" dirty="0" smtClean="0"/>
              <a:t>Pages</a:t>
            </a:r>
            <a:r>
              <a:rPr lang="en-CA" sz="1600" b="1" dirty="0"/>
              <a:t>: </a:t>
            </a:r>
            <a:r>
              <a:rPr lang="en-CA" sz="1600" b="1" dirty="0" smtClean="0"/>
              <a:t>371</a:t>
            </a:r>
            <a:endParaRPr lang="en-CA" sz="1600" b="1" dirty="0"/>
          </a:p>
        </p:txBody>
      </p:sp>
      <p:pic>
        <p:nvPicPr>
          <p:cNvPr id="17410" name="Picture 2" descr="http://images.contentful.com/7h71s48744nc/of12vJX89AytCMkaRuArZr/b831bc9977bac513fd79c24cbf7227b1/kite-runner-cover-image"/>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16471" y="1191947"/>
            <a:ext cx="2160240"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64146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solidFill>
                  <a:schemeClr val="tx2">
                    <a:lumMod val="75000"/>
                  </a:schemeClr>
                </a:solidFill>
              </a:rPr>
              <a:t>A Day on the Ridge (15) </a:t>
            </a:r>
            <a:endParaRPr lang="en-CA" b="1" dirty="0">
              <a:solidFill>
                <a:schemeClr val="tx2">
                  <a:lumMod val="75000"/>
                </a:schemeClr>
              </a:solidFill>
            </a:endParaRPr>
          </a:p>
        </p:txBody>
      </p:sp>
      <p:sp>
        <p:nvSpPr>
          <p:cNvPr id="5" name="Content Placeholder 4"/>
          <p:cNvSpPr>
            <a:spLocks noGrp="1"/>
          </p:cNvSpPr>
          <p:nvPr>
            <p:ph sz="half" idx="2"/>
          </p:nvPr>
        </p:nvSpPr>
        <p:spPr>
          <a:xfrm>
            <a:off x="3275856" y="1600200"/>
            <a:ext cx="5410944" cy="4525963"/>
          </a:xfrm>
        </p:spPr>
        <p:txBody>
          <a:bodyPr>
            <a:normAutofit fontScale="70000" lnSpcReduction="20000"/>
          </a:bodyPr>
          <a:lstStyle/>
          <a:p>
            <a:pPr marL="0" indent="0">
              <a:buNone/>
            </a:pPr>
            <a:r>
              <a:rPr lang="en-CA" b="1" dirty="0" smtClean="0">
                <a:solidFill>
                  <a:schemeClr val="tx2">
                    <a:lumMod val="75000"/>
                  </a:schemeClr>
                </a:solidFill>
              </a:rPr>
              <a:t>This </a:t>
            </a:r>
            <a:r>
              <a:rPr lang="en-CA" b="1" dirty="0">
                <a:solidFill>
                  <a:schemeClr val="tx2">
                    <a:lumMod val="75000"/>
                  </a:schemeClr>
                </a:solidFill>
              </a:rPr>
              <a:t>is a memoir of Newfoundlander Gary Collin’s life as a woodsman growing up in </a:t>
            </a:r>
            <a:r>
              <a:rPr lang="en-CA" b="1" dirty="0" err="1">
                <a:solidFill>
                  <a:schemeClr val="tx2">
                    <a:lumMod val="75000"/>
                  </a:schemeClr>
                </a:solidFill>
              </a:rPr>
              <a:t>Bonavista</a:t>
            </a:r>
            <a:r>
              <a:rPr lang="en-CA" b="1" dirty="0">
                <a:solidFill>
                  <a:schemeClr val="tx2">
                    <a:lumMod val="75000"/>
                  </a:schemeClr>
                </a:solidFill>
              </a:rPr>
              <a:t> in the 1950s. Learning the skills from his father, Collins recalls for the reader his life as an outdoorsman. The nearly two dozen varied stories from the book about canoeing down dangerous rivers, moose hunting, and coming from the woods for Christmas, are based on diary entries that he kept for four decades. </a:t>
            </a:r>
          </a:p>
          <a:p>
            <a:pPr marL="0" indent="0">
              <a:buNone/>
            </a:pPr>
            <a:r>
              <a:rPr lang="en-CA" b="1" dirty="0">
                <a:solidFill>
                  <a:schemeClr val="tx2">
                    <a:lumMod val="75000"/>
                  </a:schemeClr>
                </a:solidFill>
              </a:rPr>
              <a:t>This memoir is a testament to the hardworking family men of the time.</a:t>
            </a:r>
          </a:p>
          <a:p>
            <a:pPr marL="0" indent="0">
              <a:buNone/>
            </a:pPr>
            <a:endParaRPr lang="en-CA" b="1" dirty="0" smtClean="0">
              <a:solidFill>
                <a:schemeClr val="tx2">
                  <a:lumMod val="75000"/>
                </a:schemeClr>
              </a:solidFill>
            </a:endParaRPr>
          </a:p>
          <a:p>
            <a:pPr marL="0" indent="0">
              <a:buNone/>
            </a:pPr>
            <a:r>
              <a:rPr lang="en-CA" b="1" dirty="0" smtClean="0">
                <a:solidFill>
                  <a:schemeClr val="tx2">
                    <a:lumMod val="75000"/>
                  </a:schemeClr>
                </a:solidFill>
              </a:rPr>
              <a:t>Recommended: </a:t>
            </a:r>
            <a:r>
              <a:rPr lang="en-CA" b="1" dirty="0">
                <a:solidFill>
                  <a:schemeClr val="tx2">
                    <a:lumMod val="75000"/>
                  </a:schemeClr>
                </a:solidFill>
              </a:rPr>
              <a:t>Secondary</a:t>
            </a:r>
          </a:p>
          <a:p>
            <a:pPr marL="0" indent="0">
              <a:buNone/>
            </a:pPr>
            <a:r>
              <a:rPr lang="en-CA" b="1" dirty="0" smtClean="0">
                <a:solidFill>
                  <a:schemeClr val="tx2">
                    <a:lumMod val="75000"/>
                  </a:schemeClr>
                </a:solidFill>
              </a:rPr>
              <a:t>Genre</a:t>
            </a:r>
            <a:r>
              <a:rPr lang="en-CA" b="1" dirty="0">
                <a:solidFill>
                  <a:schemeClr val="tx2">
                    <a:lumMod val="75000"/>
                  </a:schemeClr>
                </a:solidFill>
              </a:rPr>
              <a:t>: Nonfiction</a:t>
            </a:r>
          </a:p>
          <a:p>
            <a:pPr marL="0" indent="0">
              <a:buNone/>
            </a:pPr>
            <a:r>
              <a:rPr lang="en-CA" b="1" dirty="0">
                <a:solidFill>
                  <a:schemeClr val="tx2">
                    <a:lumMod val="75000"/>
                  </a:schemeClr>
                </a:solidFill>
              </a:rPr>
              <a:t>Pages: 211</a:t>
            </a:r>
          </a:p>
          <a:p>
            <a:endParaRPr lang="en-CA" dirty="0"/>
          </a:p>
          <a:p>
            <a:endParaRPr lang="en-CA" dirty="0"/>
          </a:p>
        </p:txBody>
      </p:sp>
      <p:pic>
        <p:nvPicPr>
          <p:cNvPr id="3080" name="Picture 8" descr="A Day on the Ridge"/>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82377" y="1600200"/>
            <a:ext cx="2605608" cy="4029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16720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Random Passage (145)</a:t>
            </a:r>
            <a:endParaRPr lang="en-CA" dirty="0"/>
          </a:p>
        </p:txBody>
      </p:sp>
      <p:sp>
        <p:nvSpPr>
          <p:cNvPr id="4" name="Content Placeholder 3"/>
          <p:cNvSpPr>
            <a:spLocks noGrp="1"/>
          </p:cNvSpPr>
          <p:nvPr>
            <p:ph sz="half" idx="2"/>
          </p:nvPr>
        </p:nvSpPr>
        <p:spPr>
          <a:xfrm>
            <a:off x="3275856" y="1417638"/>
            <a:ext cx="5410944" cy="4963690"/>
          </a:xfrm>
        </p:spPr>
        <p:txBody>
          <a:bodyPr>
            <a:noAutofit/>
          </a:bodyPr>
          <a:lstStyle/>
          <a:p>
            <a:pPr marL="0" indent="0">
              <a:buNone/>
            </a:pPr>
            <a:r>
              <a:rPr lang="en-CA" sz="1600" b="1" dirty="0"/>
              <a:t>Forced to flee England, the Andrews family books passage to a fresh start in a distant country, only to discover a barren, inhospitable land at the end of their crossing. To seventeen-year-old Lavinia, uprooted from everything familiar, it seems a fate worse than the one they left behind. Driven by loneliness she begins a journal. Random Passage satisfies the craving for those details that headstones and history books can never give: the real story of our Newfoundland ancestors, of how time and chance brought them to the forbidding shores of a new found land. It is a saga of families and of individuals; of acquisitive Mary Bundle; of charming Ned Andrews, whose thievery has turned his family into exiles; of mad Ida; of Thomas Hutchings, who might be an aristocrat, a holy man, or a murderer; and of Lavinia - who wrote down the truth and lies about them all. Random Passage has been adapted into a CBC miniseries and is now a national </a:t>
            </a:r>
            <a:r>
              <a:rPr lang="en-CA" sz="1600" b="1" dirty="0" smtClean="0"/>
              <a:t>bestseller</a:t>
            </a:r>
          </a:p>
          <a:p>
            <a:pPr marL="0" indent="0">
              <a:buNone/>
            </a:pPr>
            <a:endParaRPr lang="en-CA" sz="1600" b="1" dirty="0" smtClean="0"/>
          </a:p>
          <a:p>
            <a:pPr marL="0" indent="0">
              <a:buNone/>
            </a:pPr>
            <a:r>
              <a:rPr lang="en-CA" sz="1600" b="1" dirty="0" smtClean="0"/>
              <a:t>Recommended: Secondary</a:t>
            </a:r>
          </a:p>
          <a:p>
            <a:pPr marL="0" indent="0">
              <a:buNone/>
            </a:pPr>
            <a:r>
              <a:rPr lang="en-CA" sz="1600" b="1" dirty="0"/>
              <a:t>Genre: Historical novel</a:t>
            </a:r>
            <a:endParaRPr lang="en-CA" sz="1600" b="1" dirty="0" smtClean="0"/>
          </a:p>
          <a:p>
            <a:pPr marL="0" indent="0">
              <a:buNone/>
            </a:pPr>
            <a:r>
              <a:rPr lang="en-CA" sz="1600" b="1" dirty="0" smtClean="0"/>
              <a:t>Pages: 272</a:t>
            </a:r>
            <a:endParaRPr lang="en-CA" sz="1600" b="1" dirty="0"/>
          </a:p>
        </p:txBody>
      </p:sp>
      <p:pic>
        <p:nvPicPr>
          <p:cNvPr id="16390" name="Picture 6" descr="http://d.gr-assets.com/books/1355911673l/985692.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89248" y="1772816"/>
            <a:ext cx="2426208" cy="3634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07171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Waiting for Time (3)</a:t>
            </a:r>
            <a:endParaRPr lang="en-CA" dirty="0"/>
          </a:p>
        </p:txBody>
      </p:sp>
      <p:sp>
        <p:nvSpPr>
          <p:cNvPr id="4" name="Content Placeholder 3"/>
          <p:cNvSpPr>
            <a:spLocks noGrp="1"/>
          </p:cNvSpPr>
          <p:nvPr>
            <p:ph sz="half" idx="2"/>
          </p:nvPr>
        </p:nvSpPr>
        <p:spPr>
          <a:xfrm>
            <a:off x="3635896" y="1600200"/>
            <a:ext cx="5050904" cy="4781128"/>
          </a:xfrm>
        </p:spPr>
        <p:txBody>
          <a:bodyPr>
            <a:normAutofit fontScale="55000" lnSpcReduction="20000"/>
          </a:bodyPr>
          <a:lstStyle/>
          <a:p>
            <a:pPr marL="0" indent="0">
              <a:buNone/>
            </a:pPr>
            <a:r>
              <a:rPr lang="en-CA" sz="3300" b="1" dirty="0"/>
              <a:t>A twentieth-century descendant of the Lavinia of Random Passage, </a:t>
            </a:r>
            <a:r>
              <a:rPr lang="en-CA" sz="3300" b="1" dirty="0" err="1"/>
              <a:t>Lav</a:t>
            </a:r>
            <a:r>
              <a:rPr lang="en-CA" sz="3300" b="1" dirty="0"/>
              <a:t> rediscovers the power of her heritage and a courage she didn't know she possessed. Waiting for Time, the sequel to </a:t>
            </a:r>
            <a:r>
              <a:rPr lang="en-CA" sz="3300" b="1" dirty="0" smtClean="0"/>
              <a:t>international </a:t>
            </a:r>
            <a:r>
              <a:rPr lang="en-CA" sz="3300" b="1" dirty="0"/>
              <a:t>best-selling novel Random Passage by Be ice Morgan, continues the saga of the inhabitants of Cape Random. It also tells the story of today’s Newfoundland – a place where the past overshadows the present and shapes the future. This is the story of lonely, unplanned </a:t>
            </a:r>
            <a:r>
              <a:rPr lang="en-CA" sz="3300" b="1" dirty="0" smtClean="0"/>
              <a:t>journeys</a:t>
            </a:r>
            <a:r>
              <a:rPr lang="en-CA" sz="3300" b="1" dirty="0"/>
              <a:t>, of courage and pride, of loss that must be endured again and again until we understand the nature of the path we have taken and the place at which we arrived </a:t>
            </a:r>
            <a:endParaRPr lang="en-CA" sz="3300" b="1" dirty="0" smtClean="0"/>
          </a:p>
          <a:p>
            <a:pPr marL="0" indent="0">
              <a:buNone/>
            </a:pPr>
            <a:endParaRPr lang="en-CA" sz="3300" b="1" dirty="0"/>
          </a:p>
          <a:p>
            <a:pPr marL="0" indent="0">
              <a:buNone/>
            </a:pPr>
            <a:r>
              <a:rPr lang="en-CA" sz="3300" b="1" dirty="0" smtClean="0"/>
              <a:t>Recommended</a:t>
            </a:r>
            <a:r>
              <a:rPr lang="en-CA" sz="3300" b="1" dirty="0"/>
              <a:t>: Secondary</a:t>
            </a:r>
          </a:p>
          <a:p>
            <a:pPr marL="0" indent="0">
              <a:buNone/>
            </a:pPr>
            <a:r>
              <a:rPr lang="en-CA" sz="3300" b="1" dirty="0"/>
              <a:t>Genre: Historical novel</a:t>
            </a:r>
          </a:p>
          <a:p>
            <a:pPr marL="0" indent="0">
              <a:buNone/>
            </a:pPr>
            <a:r>
              <a:rPr lang="en-CA" sz="3300" b="1" dirty="0"/>
              <a:t>Pages: 272</a:t>
            </a:r>
          </a:p>
          <a:p>
            <a:pPr marL="0" indent="0">
              <a:buNone/>
            </a:pPr>
            <a:endParaRPr lang="en-CA" dirty="0"/>
          </a:p>
        </p:txBody>
      </p:sp>
      <p:pic>
        <p:nvPicPr>
          <p:cNvPr id="15362" name="Picture 2" descr="http://ecx.images-amazon.com/images/I/51A8Xp6aHtL._SX331_BO1,204,203,200_.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57200" y="1600199"/>
            <a:ext cx="3020332"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5306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solidFill>
                  <a:schemeClr val="accent1">
                    <a:lumMod val="75000"/>
                  </a:schemeClr>
                </a:solidFill>
              </a:rPr>
              <a:t>A Matter of Honor (121)</a:t>
            </a:r>
            <a:endParaRPr lang="en-CA" b="1" dirty="0">
              <a:solidFill>
                <a:schemeClr val="accent1">
                  <a:lumMod val="75000"/>
                </a:schemeClr>
              </a:solidFill>
            </a:endParaRPr>
          </a:p>
        </p:txBody>
      </p:sp>
      <p:sp>
        <p:nvSpPr>
          <p:cNvPr id="4" name="Content Placeholder 3"/>
          <p:cNvSpPr>
            <a:spLocks noGrp="1"/>
          </p:cNvSpPr>
          <p:nvPr>
            <p:ph sz="half" idx="2"/>
          </p:nvPr>
        </p:nvSpPr>
        <p:spPr>
          <a:xfrm>
            <a:off x="3347864" y="1340769"/>
            <a:ext cx="5338936" cy="4968552"/>
          </a:xfrm>
        </p:spPr>
        <p:txBody>
          <a:bodyPr>
            <a:noAutofit/>
          </a:bodyPr>
          <a:lstStyle/>
          <a:p>
            <a:pPr marL="0" indent="0">
              <a:buNone/>
            </a:pPr>
            <a:r>
              <a:rPr lang="en-CA" sz="1550" b="1" dirty="0" smtClean="0">
                <a:solidFill>
                  <a:schemeClr val="accent1">
                    <a:lumMod val="75000"/>
                  </a:schemeClr>
                </a:solidFill>
              </a:rPr>
              <a:t>A </a:t>
            </a:r>
            <a:r>
              <a:rPr lang="en-CA" sz="1550" b="1" dirty="0">
                <a:solidFill>
                  <a:schemeClr val="accent1">
                    <a:lumMod val="75000"/>
                  </a:schemeClr>
                </a:solidFill>
              </a:rPr>
              <a:t>disgraced British colonel bequeaths a mysterious letter to his only son. But the moment Adam Scott opens the yellowing envelope, he sets into motion a deadly chain of events that threatens to shake the very foundations of the free world.</a:t>
            </a:r>
            <a:br>
              <a:rPr lang="en-CA" sz="1550" b="1" dirty="0">
                <a:solidFill>
                  <a:schemeClr val="accent1">
                    <a:lumMod val="75000"/>
                  </a:schemeClr>
                </a:solidFill>
              </a:rPr>
            </a:br>
            <a:r>
              <a:rPr lang="en-CA" sz="1550" b="1" dirty="0">
                <a:solidFill>
                  <a:schemeClr val="accent1">
                    <a:lumMod val="75000"/>
                  </a:schemeClr>
                </a:solidFill>
              </a:rPr>
              <a:t/>
            </a:r>
            <a:br>
              <a:rPr lang="en-CA" sz="1550" b="1" dirty="0">
                <a:solidFill>
                  <a:schemeClr val="accent1">
                    <a:lumMod val="75000"/>
                  </a:schemeClr>
                </a:solidFill>
              </a:rPr>
            </a:br>
            <a:r>
              <a:rPr lang="en-CA" sz="1550" b="1" dirty="0">
                <a:solidFill>
                  <a:schemeClr val="accent1">
                    <a:lumMod val="75000"/>
                  </a:schemeClr>
                </a:solidFill>
              </a:rPr>
              <a:t>Within days, Adam's lover is brutally murdered and he's running for his life through the great cities of Europe, pursued not only by the KGB, but by the CIA and his own countrymen as well. Their common intent is to kill him before the truth comes out. While powerful men in smoke-filled rooms plot ever more ingenious means of destroying him, Adam finds himself betrayed and abandoned even by those he holds most dear.</a:t>
            </a:r>
            <a:br>
              <a:rPr lang="en-CA" sz="1550" b="1" dirty="0">
                <a:solidFill>
                  <a:schemeClr val="accent1">
                    <a:lumMod val="75000"/>
                  </a:schemeClr>
                </a:solidFill>
              </a:rPr>
            </a:br>
            <a:r>
              <a:rPr lang="en-CA" sz="1550" b="1" dirty="0">
                <a:solidFill>
                  <a:schemeClr val="accent1">
                    <a:lumMod val="75000"/>
                  </a:schemeClr>
                </a:solidFill>
              </a:rPr>
              <a:t/>
            </a:r>
            <a:br>
              <a:rPr lang="en-CA" sz="1550" b="1" dirty="0">
                <a:solidFill>
                  <a:schemeClr val="accent1">
                    <a:lumMod val="75000"/>
                  </a:schemeClr>
                </a:solidFill>
              </a:rPr>
            </a:br>
            <a:r>
              <a:rPr lang="en-CA" sz="1550" b="1" dirty="0">
                <a:solidFill>
                  <a:schemeClr val="accent1">
                    <a:lumMod val="75000"/>
                  </a:schemeClr>
                </a:solidFill>
              </a:rPr>
              <a:t>When at last he comes to understand what he is in possession of, he's even more determined to protect it, for it's more than a matter of life and death-it's a matter of honor</a:t>
            </a:r>
            <a:r>
              <a:rPr lang="en-CA" sz="1550" b="1" dirty="0" smtClean="0">
                <a:solidFill>
                  <a:schemeClr val="accent1">
                    <a:lumMod val="75000"/>
                  </a:schemeClr>
                </a:solidFill>
              </a:rPr>
              <a:t>.</a:t>
            </a:r>
          </a:p>
          <a:p>
            <a:pPr marL="0" indent="0">
              <a:buNone/>
            </a:pPr>
            <a:r>
              <a:rPr lang="en-CA" sz="1550" b="1" dirty="0" smtClean="0">
                <a:solidFill>
                  <a:schemeClr val="accent1">
                    <a:lumMod val="75000"/>
                  </a:schemeClr>
                </a:solidFill>
              </a:rPr>
              <a:t>Recommended: </a:t>
            </a:r>
            <a:r>
              <a:rPr lang="en-CA" sz="1550" b="1" dirty="0">
                <a:solidFill>
                  <a:schemeClr val="accent1">
                    <a:lumMod val="75000"/>
                  </a:schemeClr>
                </a:solidFill>
              </a:rPr>
              <a:t>Secondary</a:t>
            </a:r>
          </a:p>
          <a:p>
            <a:pPr marL="0" indent="0">
              <a:buNone/>
            </a:pPr>
            <a:r>
              <a:rPr lang="en-CA" sz="1550" b="1" dirty="0" smtClean="0">
                <a:solidFill>
                  <a:schemeClr val="accent1">
                    <a:lumMod val="75000"/>
                  </a:schemeClr>
                </a:solidFill>
              </a:rPr>
              <a:t>Genre: </a:t>
            </a:r>
            <a:r>
              <a:rPr lang="en-CA" sz="1550" b="1" dirty="0">
                <a:solidFill>
                  <a:schemeClr val="accent1">
                    <a:lumMod val="75000"/>
                  </a:schemeClr>
                </a:solidFill>
              </a:rPr>
              <a:t>Thriller, Spy fiction</a:t>
            </a:r>
          </a:p>
          <a:p>
            <a:pPr marL="0" indent="0">
              <a:buNone/>
            </a:pPr>
            <a:r>
              <a:rPr lang="en-CA" sz="1550" b="1" dirty="0" smtClean="0">
                <a:solidFill>
                  <a:schemeClr val="accent1">
                    <a:lumMod val="75000"/>
                  </a:schemeClr>
                </a:solidFill>
              </a:rPr>
              <a:t>Pages: 368 </a:t>
            </a:r>
            <a:endParaRPr lang="en-CA" sz="1550" b="1" dirty="0">
              <a:solidFill>
                <a:schemeClr val="accent1">
                  <a:lumMod val="75000"/>
                </a:schemeClr>
              </a:solidFill>
            </a:endParaRPr>
          </a:p>
        </p:txBody>
      </p:sp>
      <p:pic>
        <p:nvPicPr>
          <p:cNvPr id="4098" name="Picture 2" descr="http://d.gr-assets.com/books/1390767980l/78970.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85229" y="1340769"/>
            <a:ext cx="2677464" cy="4780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50207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CA" b="1" dirty="0" smtClean="0"/>
              <a:t>A Winter’s Tale (131)</a:t>
            </a:r>
            <a:endParaRPr lang="en-CA" b="1" dirty="0"/>
          </a:p>
        </p:txBody>
      </p:sp>
      <p:sp>
        <p:nvSpPr>
          <p:cNvPr id="4" name="Content Placeholder 3"/>
          <p:cNvSpPr>
            <a:spLocks noGrp="1"/>
          </p:cNvSpPr>
          <p:nvPr>
            <p:ph sz="half" idx="2"/>
          </p:nvPr>
        </p:nvSpPr>
        <p:spPr>
          <a:xfrm>
            <a:off x="3635896" y="1196752"/>
            <a:ext cx="5050904" cy="4891682"/>
          </a:xfrm>
        </p:spPr>
        <p:txBody>
          <a:bodyPr>
            <a:noAutofit/>
          </a:bodyPr>
          <a:lstStyle/>
          <a:p>
            <a:pPr marL="0" indent="0">
              <a:spcBef>
                <a:spcPts val="0"/>
              </a:spcBef>
              <a:buNone/>
            </a:pPr>
            <a:r>
              <a:rPr lang="en-CA" sz="1700" dirty="0"/>
              <a:t>New York City is subsumed in arctic winds, dark nights, and white lights, its life unfolds, for it is an extraordinary hive of the imagination, the greatest house ever built, and nothing exists that can check its vitality. One night in winter, Peter Lake, orphan and master-mechanic, attempts to rob a fortress-like mansion on the Upper West Side</a:t>
            </a:r>
            <a:r>
              <a:rPr lang="en-CA" sz="1700" dirty="0" smtClean="0"/>
              <a:t>. Though </a:t>
            </a:r>
            <a:r>
              <a:rPr lang="en-CA" sz="1700" dirty="0"/>
              <a:t>he thinks the house is empty, the daughter of the house is home. Thus begins the love between Peter Lake, a middle-aged Irish burglar, and Beverly Penn, a young girl, who is dying</a:t>
            </a:r>
            <a:r>
              <a:rPr lang="en-CA" sz="1700" dirty="0" smtClean="0"/>
              <a:t>. Peter </a:t>
            </a:r>
            <a:r>
              <a:rPr lang="en-CA" sz="1700" dirty="0"/>
              <a:t>Lake, a simple, uneducated man, </a:t>
            </a:r>
            <a:r>
              <a:rPr lang="en-CA" sz="1700" dirty="0" smtClean="0"/>
              <a:t>because of </a:t>
            </a:r>
            <a:r>
              <a:rPr lang="en-CA" sz="1700" dirty="0"/>
              <a:t>a love that, at first he does not fully understand, is driven to stop time and bring back the dead. His great struggle, in a city ever alight with its own energy and besieged by unprecedented winters, is one of the most beautiful and extraordinary stories of American literature</a:t>
            </a:r>
            <a:r>
              <a:rPr lang="en-CA" sz="1700" dirty="0" smtClean="0"/>
              <a:t>.</a:t>
            </a:r>
          </a:p>
          <a:p>
            <a:pPr marL="0" indent="0">
              <a:spcBef>
                <a:spcPts val="0"/>
              </a:spcBef>
              <a:buNone/>
            </a:pPr>
            <a:endParaRPr lang="en-CA" sz="1700" dirty="0" smtClean="0"/>
          </a:p>
          <a:p>
            <a:pPr marL="0" indent="0">
              <a:spcBef>
                <a:spcPts val="0"/>
              </a:spcBef>
              <a:buNone/>
            </a:pPr>
            <a:r>
              <a:rPr lang="en-CA" sz="1700" dirty="0" smtClean="0"/>
              <a:t>Recommended: Upper Secondary</a:t>
            </a:r>
            <a:endParaRPr lang="en-CA" sz="1700" dirty="0"/>
          </a:p>
          <a:p>
            <a:pPr marL="0" indent="0">
              <a:spcBef>
                <a:spcPts val="0"/>
              </a:spcBef>
              <a:buNone/>
            </a:pPr>
            <a:r>
              <a:rPr lang="en-CA" sz="1700" dirty="0" smtClean="0"/>
              <a:t>Genre: Literary Fiction </a:t>
            </a:r>
          </a:p>
          <a:p>
            <a:pPr marL="0" indent="0">
              <a:spcBef>
                <a:spcPts val="0"/>
              </a:spcBef>
              <a:buNone/>
            </a:pPr>
            <a:r>
              <a:rPr lang="en-CA" sz="1700" dirty="0" smtClean="0"/>
              <a:t>Pages: 768 </a:t>
            </a:r>
            <a:endParaRPr lang="en-CA" sz="1700" dirty="0"/>
          </a:p>
        </p:txBody>
      </p:sp>
      <p:pic>
        <p:nvPicPr>
          <p:cNvPr id="5122" name="Picture 2" descr="MarkHelprin WintersTale.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57200" y="1451842"/>
            <a:ext cx="2986348" cy="4683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7534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solidFill>
                  <a:schemeClr val="tx2"/>
                </a:solidFill>
              </a:rPr>
              <a:t>A Night to Remember (27)</a:t>
            </a:r>
            <a:endParaRPr lang="en-CA" b="1" dirty="0">
              <a:solidFill>
                <a:schemeClr val="tx2"/>
              </a:solidFill>
            </a:endParaRPr>
          </a:p>
        </p:txBody>
      </p:sp>
      <p:sp>
        <p:nvSpPr>
          <p:cNvPr id="4" name="Content Placeholder 3"/>
          <p:cNvSpPr>
            <a:spLocks noGrp="1"/>
          </p:cNvSpPr>
          <p:nvPr>
            <p:ph sz="half" idx="2"/>
          </p:nvPr>
        </p:nvSpPr>
        <p:spPr>
          <a:xfrm>
            <a:off x="3635896" y="1600200"/>
            <a:ext cx="5050904" cy="4709120"/>
          </a:xfrm>
        </p:spPr>
        <p:txBody>
          <a:bodyPr>
            <a:noAutofit/>
          </a:bodyPr>
          <a:lstStyle/>
          <a:p>
            <a:pPr marL="0" indent="0">
              <a:buNone/>
            </a:pPr>
            <a:r>
              <a:rPr lang="en-CA" sz="1800" b="1" dirty="0" smtClean="0">
                <a:solidFill>
                  <a:schemeClr val="tx2"/>
                </a:solidFill>
              </a:rPr>
              <a:t>A riveting </a:t>
            </a:r>
            <a:r>
              <a:rPr lang="en-CA" sz="1800" b="1" dirty="0">
                <a:solidFill>
                  <a:schemeClr val="tx2"/>
                </a:solidFill>
              </a:rPr>
              <a:t>account of the </a:t>
            </a:r>
            <a:r>
              <a:rPr lang="en-CA" sz="1800" b="1" i="1" dirty="0">
                <a:solidFill>
                  <a:schemeClr val="tx2"/>
                </a:solidFill>
              </a:rPr>
              <a:t>Titanic</a:t>
            </a:r>
            <a:r>
              <a:rPr lang="en-CA" sz="1800" b="1" dirty="0">
                <a:solidFill>
                  <a:schemeClr val="tx2"/>
                </a:solidFill>
              </a:rPr>
              <a:t>'s fatal collision and the behavior of the passengers and crew, both noble and ignominious. Some sacrificed their lives, while others fought like animals for their own survival. Wives beseeched husbands to join them in lifeboats; gentlemen went taut-lipped to their deaths in full evening dress; and hundreds of steerage passengers, trapped below decks, sought help in vain. </a:t>
            </a:r>
            <a:br>
              <a:rPr lang="en-CA" sz="1800" b="1" dirty="0">
                <a:solidFill>
                  <a:schemeClr val="tx2"/>
                </a:solidFill>
              </a:rPr>
            </a:br>
            <a:r>
              <a:rPr lang="en-CA" sz="1800" b="1" dirty="0">
                <a:solidFill>
                  <a:schemeClr val="tx2"/>
                </a:solidFill>
              </a:rPr>
              <a:t/>
            </a:r>
            <a:br>
              <a:rPr lang="en-CA" sz="1800" b="1" dirty="0">
                <a:solidFill>
                  <a:schemeClr val="tx2"/>
                </a:solidFill>
              </a:rPr>
            </a:br>
            <a:r>
              <a:rPr lang="en-CA" sz="1800" b="1" dirty="0" smtClean="0">
                <a:solidFill>
                  <a:schemeClr val="tx2"/>
                </a:solidFill>
              </a:rPr>
              <a:t>Recommended: Secondary</a:t>
            </a:r>
          </a:p>
          <a:p>
            <a:pPr marL="0" indent="0">
              <a:buNone/>
            </a:pPr>
            <a:r>
              <a:rPr lang="en-CA" sz="1800" b="1" dirty="0" smtClean="0">
                <a:solidFill>
                  <a:schemeClr val="tx2"/>
                </a:solidFill>
              </a:rPr>
              <a:t>Genres</a:t>
            </a:r>
            <a:r>
              <a:rPr lang="en-CA" sz="1800" b="1" dirty="0">
                <a:solidFill>
                  <a:schemeClr val="tx2"/>
                </a:solidFill>
              </a:rPr>
              <a:t>: </a:t>
            </a:r>
            <a:r>
              <a:rPr lang="en-CA" sz="1800" b="1" dirty="0" smtClean="0">
                <a:solidFill>
                  <a:schemeClr val="tx2"/>
                </a:solidFill>
              </a:rPr>
              <a:t>History</a:t>
            </a:r>
          </a:p>
          <a:p>
            <a:pPr marL="0" indent="0">
              <a:buNone/>
            </a:pPr>
            <a:r>
              <a:rPr lang="en-CA" sz="1800" b="1" dirty="0" smtClean="0">
                <a:solidFill>
                  <a:schemeClr val="tx2"/>
                </a:solidFill>
              </a:rPr>
              <a:t>Pages: 208 </a:t>
            </a:r>
            <a:endParaRPr lang="en-CA" sz="1800" b="1" dirty="0">
              <a:solidFill>
                <a:schemeClr val="tx2"/>
              </a:solidFill>
            </a:endParaRPr>
          </a:p>
        </p:txBody>
      </p:sp>
      <p:pic>
        <p:nvPicPr>
          <p:cNvPr id="29700" name="Picture 4" descr="A Night to Remembe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11560" y="1600200"/>
            <a:ext cx="2887087"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2565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Away (15)</a:t>
            </a:r>
            <a:endParaRPr lang="en-CA" b="1" dirty="0"/>
          </a:p>
        </p:txBody>
      </p:sp>
      <p:sp>
        <p:nvSpPr>
          <p:cNvPr id="4" name="Content Placeholder 3"/>
          <p:cNvSpPr>
            <a:spLocks noGrp="1"/>
          </p:cNvSpPr>
          <p:nvPr>
            <p:ph sz="half" idx="2"/>
          </p:nvPr>
        </p:nvSpPr>
        <p:spPr>
          <a:xfrm>
            <a:off x="3635896" y="1417638"/>
            <a:ext cx="5050904" cy="4708525"/>
          </a:xfrm>
        </p:spPr>
        <p:txBody>
          <a:bodyPr>
            <a:noAutofit/>
          </a:bodyPr>
          <a:lstStyle/>
          <a:p>
            <a:pPr marL="0" indent="0">
              <a:buNone/>
            </a:pPr>
            <a:r>
              <a:rPr lang="en-CA" sz="1600" b="1" dirty="0"/>
              <a:t>A stunning, evocative novel set in Ireland and Canada, </a:t>
            </a:r>
            <a:r>
              <a:rPr lang="en-CA" sz="1600" b="1" i="1" dirty="0"/>
              <a:t>Away</a:t>
            </a:r>
            <a:r>
              <a:rPr lang="en-CA" sz="1600" b="1" dirty="0"/>
              <a:t> traces a family’s complex and layered past. The narrative unfolds with shimmering clarity, and takes us from the harsh northern Irish coast in the 1840s to the quarantine stations at Grosse Isle and the barely hospitable land of the Canadian Shield; from the flourishing town of Port Hope to the flooded streets of Montreal; from Ottawa at the time of Confederation to a large-windowed house at the edge of a Great Lake during the present day. Graceful and moving, </a:t>
            </a:r>
            <a:r>
              <a:rPr lang="en-CA" sz="1600" b="1" i="1" dirty="0"/>
              <a:t>Away</a:t>
            </a:r>
            <a:r>
              <a:rPr lang="en-CA" sz="1600" b="1" dirty="0"/>
              <a:t> unites the personal and the political as it explores the most private, often darkest corners of our emotions where the things that root us to ourselves endure. Powerful, intricate, lyrical, </a:t>
            </a:r>
            <a:r>
              <a:rPr lang="en-CA" sz="1600" b="1" i="1" dirty="0"/>
              <a:t>Away</a:t>
            </a:r>
            <a:r>
              <a:rPr lang="en-CA" sz="1600" b="1" dirty="0"/>
              <a:t> is an unforgettable novel</a:t>
            </a:r>
            <a:r>
              <a:rPr lang="en-CA" sz="1600" b="1" dirty="0" smtClean="0"/>
              <a:t>.</a:t>
            </a:r>
          </a:p>
          <a:p>
            <a:pPr marL="0" indent="0">
              <a:buNone/>
            </a:pPr>
            <a:endParaRPr lang="en-CA" sz="1600" b="1" dirty="0" smtClean="0"/>
          </a:p>
          <a:p>
            <a:pPr marL="0" indent="0">
              <a:buNone/>
            </a:pPr>
            <a:r>
              <a:rPr lang="en-CA" sz="1600" b="1" dirty="0" smtClean="0"/>
              <a:t>Recommended: Upper Secondary </a:t>
            </a:r>
          </a:p>
          <a:p>
            <a:pPr marL="0" indent="0">
              <a:buNone/>
            </a:pPr>
            <a:r>
              <a:rPr lang="en-CA" sz="1600" b="1" dirty="0" smtClean="0"/>
              <a:t>Genres</a:t>
            </a:r>
            <a:r>
              <a:rPr lang="en-CA" sz="1600" b="1" dirty="0"/>
              <a:t>: Fiction, Historical drama, Speculative fiction</a:t>
            </a:r>
          </a:p>
          <a:p>
            <a:pPr marL="0" indent="0">
              <a:buNone/>
            </a:pPr>
            <a:r>
              <a:rPr lang="en-CA" sz="1600" b="1" dirty="0" smtClean="0"/>
              <a:t>Pages: 368</a:t>
            </a:r>
            <a:endParaRPr lang="en-CA" sz="1600" b="1" dirty="0"/>
          </a:p>
        </p:txBody>
      </p:sp>
      <p:pic>
        <p:nvPicPr>
          <p:cNvPr id="30722" name="Picture 2" descr="Away"/>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39552" y="1600200"/>
            <a:ext cx="2925201"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69285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dirty="0" smtClean="0">
                <a:solidFill>
                  <a:schemeClr val="accent3">
                    <a:lumMod val="75000"/>
                  </a:schemeClr>
                </a:solidFill>
              </a:rPr>
              <a:t>Being Henry David (20)</a:t>
            </a:r>
            <a:endParaRPr lang="en-CA" b="1" dirty="0">
              <a:solidFill>
                <a:schemeClr val="accent3">
                  <a:lumMod val="75000"/>
                </a:schemeClr>
              </a:solidFill>
            </a:endParaRPr>
          </a:p>
        </p:txBody>
      </p:sp>
      <p:sp>
        <p:nvSpPr>
          <p:cNvPr id="3" name="Content Placeholder 2"/>
          <p:cNvSpPr>
            <a:spLocks noGrp="1"/>
          </p:cNvSpPr>
          <p:nvPr>
            <p:ph sz="half" idx="1"/>
          </p:nvPr>
        </p:nvSpPr>
        <p:spPr/>
        <p:txBody>
          <a:bodyPr>
            <a:noAutofit/>
          </a:bodyPr>
          <a:lstStyle/>
          <a:p>
            <a:pPr>
              <a:buNone/>
            </a:pPr>
            <a:r>
              <a:rPr lang="en-CA" sz="2000" dirty="0" smtClean="0">
                <a:solidFill>
                  <a:schemeClr val="accent4">
                    <a:lumMod val="50000"/>
                  </a:schemeClr>
                </a:solidFill>
              </a:rPr>
              <a:t>	</a:t>
            </a:r>
            <a:endParaRPr lang="en-CA" sz="2000" dirty="0">
              <a:solidFill>
                <a:schemeClr val="accent4">
                  <a:lumMod val="50000"/>
                </a:schemeClr>
              </a:solidFill>
            </a:endParaRPr>
          </a:p>
        </p:txBody>
      </p:sp>
      <p:sp>
        <p:nvSpPr>
          <p:cNvPr id="5" name="Content Placeholder 4"/>
          <p:cNvSpPr>
            <a:spLocks noGrp="1"/>
          </p:cNvSpPr>
          <p:nvPr>
            <p:ph sz="half" idx="2"/>
          </p:nvPr>
        </p:nvSpPr>
        <p:spPr>
          <a:xfrm>
            <a:off x="3347864" y="1600200"/>
            <a:ext cx="5338936" cy="4781128"/>
          </a:xfrm>
        </p:spPr>
        <p:txBody>
          <a:bodyPr>
            <a:normAutofit fontScale="77500" lnSpcReduction="20000"/>
          </a:bodyPr>
          <a:lstStyle/>
          <a:p>
            <a:pPr marL="0" indent="0">
              <a:buNone/>
            </a:pPr>
            <a:r>
              <a:rPr lang="en-CA" b="1" dirty="0">
                <a:solidFill>
                  <a:schemeClr val="accent3">
                    <a:lumMod val="75000"/>
                  </a:schemeClr>
                </a:solidFill>
              </a:rPr>
              <a:t>Imagine waking up in the middle of Penn Station with no idea who you are, where you’re from, or how you got there. For seventeen year old Hank, the only clue to his identity is a copy of </a:t>
            </a:r>
            <a:r>
              <a:rPr lang="en-CA" b="1" i="1" dirty="0">
                <a:solidFill>
                  <a:schemeClr val="accent3">
                    <a:lumMod val="75000"/>
                  </a:schemeClr>
                </a:solidFill>
              </a:rPr>
              <a:t>Walden </a:t>
            </a:r>
            <a:r>
              <a:rPr lang="en-CA" b="1" dirty="0">
                <a:solidFill>
                  <a:schemeClr val="accent3">
                    <a:lumMod val="75000"/>
                  </a:schemeClr>
                </a:solidFill>
              </a:rPr>
              <a:t>by Henry David </a:t>
            </a:r>
            <a:r>
              <a:rPr lang="en-CA" b="1" dirty="0" smtClean="0">
                <a:solidFill>
                  <a:schemeClr val="accent3">
                    <a:lumMod val="75000"/>
                  </a:schemeClr>
                </a:solidFill>
              </a:rPr>
              <a:t>Thoreau</a:t>
            </a:r>
            <a:r>
              <a:rPr lang="en-CA" b="1" dirty="0">
                <a:solidFill>
                  <a:schemeClr val="accent3">
                    <a:lumMod val="75000"/>
                  </a:schemeClr>
                </a:solidFill>
              </a:rPr>
              <a:t>, which appears to be his only possession. Hank, or Henry David as he also calls himself, struggles with his identity, reclaiming his memories, and the emotions that arise in connection to his past, but learns that when you can’t look back, you must move forward</a:t>
            </a:r>
            <a:r>
              <a:rPr lang="en-CA" b="1" dirty="0" smtClean="0">
                <a:solidFill>
                  <a:schemeClr val="accent3">
                    <a:lumMod val="75000"/>
                  </a:schemeClr>
                </a:solidFill>
              </a:rPr>
              <a:t>.</a:t>
            </a:r>
          </a:p>
          <a:p>
            <a:pPr marL="0" indent="0">
              <a:buNone/>
            </a:pPr>
            <a:endParaRPr lang="en-CA" b="1" dirty="0" smtClean="0">
              <a:solidFill>
                <a:schemeClr val="accent3">
                  <a:lumMod val="75000"/>
                </a:schemeClr>
              </a:solidFill>
            </a:endParaRPr>
          </a:p>
          <a:p>
            <a:pPr marL="0" indent="0">
              <a:buNone/>
            </a:pPr>
            <a:r>
              <a:rPr lang="en-CA" b="1" dirty="0" smtClean="0">
                <a:solidFill>
                  <a:schemeClr val="accent3">
                    <a:lumMod val="75000"/>
                  </a:schemeClr>
                </a:solidFill>
              </a:rPr>
              <a:t>Recommended: </a:t>
            </a:r>
            <a:r>
              <a:rPr lang="en-CA" b="1" dirty="0">
                <a:solidFill>
                  <a:schemeClr val="accent3">
                    <a:lumMod val="75000"/>
                  </a:schemeClr>
                </a:solidFill>
              </a:rPr>
              <a:t>Middle Secondary</a:t>
            </a:r>
            <a:endParaRPr lang="en-CA" b="1" dirty="0" smtClean="0">
              <a:solidFill>
                <a:schemeClr val="accent3">
                  <a:lumMod val="75000"/>
                </a:schemeClr>
              </a:solidFill>
            </a:endParaRPr>
          </a:p>
          <a:p>
            <a:pPr marL="0" indent="0">
              <a:buNone/>
            </a:pPr>
            <a:r>
              <a:rPr lang="en-CA" b="1" dirty="0" smtClean="0">
                <a:solidFill>
                  <a:schemeClr val="accent3">
                    <a:lumMod val="75000"/>
                  </a:schemeClr>
                </a:solidFill>
              </a:rPr>
              <a:t>Genre</a:t>
            </a:r>
            <a:r>
              <a:rPr lang="en-CA" b="1" dirty="0">
                <a:solidFill>
                  <a:schemeClr val="accent3">
                    <a:lumMod val="75000"/>
                  </a:schemeClr>
                </a:solidFill>
              </a:rPr>
              <a:t>: Contemporary/Realistic Fiction</a:t>
            </a:r>
          </a:p>
          <a:p>
            <a:pPr marL="0" indent="0">
              <a:buNone/>
            </a:pPr>
            <a:r>
              <a:rPr lang="en-CA" b="1" dirty="0">
                <a:solidFill>
                  <a:schemeClr val="accent3">
                    <a:lumMod val="75000"/>
                  </a:schemeClr>
                </a:solidFill>
              </a:rPr>
              <a:t>Pages: </a:t>
            </a:r>
            <a:r>
              <a:rPr lang="en-CA" b="1" dirty="0" smtClean="0">
                <a:solidFill>
                  <a:schemeClr val="accent3">
                    <a:lumMod val="75000"/>
                  </a:schemeClr>
                </a:solidFill>
              </a:rPr>
              <a:t>304</a:t>
            </a:r>
          </a:p>
          <a:p>
            <a:endParaRPr lang="en-CA" b="1" dirty="0">
              <a:solidFill>
                <a:schemeClr val="accent3">
                  <a:lumMod val="75000"/>
                </a:schemeClr>
              </a:solidFill>
            </a:endParaRPr>
          </a:p>
        </p:txBody>
      </p:sp>
      <p:pic>
        <p:nvPicPr>
          <p:cNvPr id="6150" name="Picture 6" descr="Cal Armistead Being Henry Davi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1526" y="1688107"/>
            <a:ext cx="2714865" cy="40451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solidFill>
                  <a:srgbClr val="C00000"/>
                </a:solidFill>
              </a:rPr>
              <a:t>Dracula (132)</a:t>
            </a:r>
            <a:endParaRPr lang="en-CA" b="1" dirty="0">
              <a:solidFill>
                <a:srgbClr val="C00000"/>
              </a:solidFill>
            </a:endParaRPr>
          </a:p>
        </p:txBody>
      </p:sp>
      <p:sp>
        <p:nvSpPr>
          <p:cNvPr id="4" name="Content Placeholder 3"/>
          <p:cNvSpPr>
            <a:spLocks noGrp="1"/>
          </p:cNvSpPr>
          <p:nvPr>
            <p:ph sz="half" idx="2"/>
          </p:nvPr>
        </p:nvSpPr>
        <p:spPr>
          <a:xfrm>
            <a:off x="3851920" y="1600200"/>
            <a:ext cx="4834880" cy="4525963"/>
          </a:xfrm>
        </p:spPr>
        <p:txBody>
          <a:bodyPr>
            <a:normAutofit fontScale="62500" lnSpcReduction="20000"/>
          </a:bodyPr>
          <a:lstStyle/>
          <a:p>
            <a:pPr marL="0" indent="0">
              <a:buNone/>
            </a:pPr>
            <a:r>
              <a:rPr lang="en-CA" b="1" dirty="0">
                <a:solidFill>
                  <a:srgbClr val="FF0000"/>
                </a:solidFill>
              </a:rPr>
              <a:t>Dracula is an 1897 Gothic horror novel by Irish author Bram Stoker. Famous for introducing the character of the vampire Count Dracula, the novel tells the story of Dracula's attempt to move from Transylvania to England so he may find new blood and spread the undead curse, and the battle between Dracula and a small group of men and women led by Professor Abraham Van </a:t>
            </a:r>
            <a:r>
              <a:rPr lang="en-CA" b="1" dirty="0" err="1">
                <a:solidFill>
                  <a:srgbClr val="FF0000"/>
                </a:solidFill>
              </a:rPr>
              <a:t>Helsing</a:t>
            </a:r>
            <a:r>
              <a:rPr lang="en-CA" b="1" dirty="0">
                <a:solidFill>
                  <a:srgbClr val="FF0000"/>
                </a:solidFill>
              </a:rPr>
              <a:t>. Dracula has been assigned to many literary genres including vampire literature, horror fiction, the gothic novel and invasion literature. Although Stoker did not invent the vampire, he defined its modern form, and the novel has spawned numerous theatrical, film and television interpretations</a:t>
            </a:r>
            <a:r>
              <a:rPr lang="en-CA" b="1" dirty="0" smtClean="0">
                <a:solidFill>
                  <a:srgbClr val="FF0000"/>
                </a:solidFill>
              </a:rPr>
              <a:t>.</a:t>
            </a:r>
          </a:p>
          <a:p>
            <a:pPr marL="0" indent="0">
              <a:buNone/>
            </a:pPr>
            <a:endParaRPr lang="en-CA" b="1" dirty="0" smtClean="0">
              <a:solidFill>
                <a:srgbClr val="FF0000"/>
              </a:solidFill>
            </a:endParaRPr>
          </a:p>
          <a:p>
            <a:pPr marL="0" indent="0">
              <a:buNone/>
            </a:pPr>
            <a:r>
              <a:rPr lang="en-CA" b="1" dirty="0" smtClean="0">
                <a:solidFill>
                  <a:srgbClr val="FF0000"/>
                </a:solidFill>
              </a:rPr>
              <a:t>Recommended: Upper Secondary </a:t>
            </a:r>
            <a:endParaRPr lang="en-CA" b="1" dirty="0">
              <a:solidFill>
                <a:srgbClr val="FF0000"/>
              </a:solidFill>
            </a:endParaRPr>
          </a:p>
          <a:p>
            <a:pPr marL="0" indent="0">
              <a:buNone/>
            </a:pPr>
            <a:r>
              <a:rPr lang="en-CA" b="1" dirty="0" smtClean="0">
                <a:solidFill>
                  <a:srgbClr val="FF0000"/>
                </a:solidFill>
              </a:rPr>
              <a:t>Genre: Horror </a:t>
            </a:r>
            <a:r>
              <a:rPr lang="en-CA" b="1" dirty="0">
                <a:solidFill>
                  <a:srgbClr val="FF0000"/>
                </a:solidFill>
              </a:rPr>
              <a:t>fiction, Gothic fiction</a:t>
            </a:r>
          </a:p>
          <a:p>
            <a:pPr marL="0" indent="0">
              <a:buNone/>
            </a:pPr>
            <a:r>
              <a:rPr lang="en-CA" b="1" dirty="0">
                <a:solidFill>
                  <a:srgbClr val="FF0000"/>
                </a:solidFill>
              </a:rPr>
              <a:t>Pages: 488</a:t>
            </a:r>
          </a:p>
          <a:p>
            <a:pPr marL="0" indent="0">
              <a:buNone/>
            </a:pPr>
            <a:endParaRPr lang="en-CA" dirty="0"/>
          </a:p>
        </p:txBody>
      </p:sp>
      <p:pic>
        <p:nvPicPr>
          <p:cNvPr id="7170" name="Picture 2" descr="Cover of: Dracula (Puffin Classics) by Bram Stoke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755576" y="1622423"/>
            <a:ext cx="2864570" cy="4503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29143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956</TotalTime>
  <Words>3409</Words>
  <Application>Microsoft Office PowerPoint</Application>
  <PresentationFormat>On-screen Show (4:3)</PresentationFormat>
  <Paragraphs>194</Paragraphs>
  <Slides>31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Arial</vt:lpstr>
      <vt:lpstr>Calibri</vt:lpstr>
      <vt:lpstr>Office Theme</vt:lpstr>
      <vt:lpstr>Independent Novel Options</vt:lpstr>
      <vt:lpstr>Adventures of Huckleberry Finn (90)</vt:lpstr>
      <vt:lpstr>A Day on the Ridge (15) </vt:lpstr>
      <vt:lpstr>A Matter of Honor (121)</vt:lpstr>
      <vt:lpstr>A Winter’s Tale (131)</vt:lpstr>
      <vt:lpstr>A Night to Remember (27)</vt:lpstr>
      <vt:lpstr>Away (15)</vt:lpstr>
      <vt:lpstr>Being Henry David (20)</vt:lpstr>
      <vt:lpstr>Dracula (132)</vt:lpstr>
      <vt:lpstr>Face Off (20) </vt:lpstr>
      <vt:lpstr>Heist Society (15)</vt:lpstr>
      <vt:lpstr>I am Number Four (35)</vt:lpstr>
      <vt:lpstr>Life of Pi (15)</vt:lpstr>
      <vt:lpstr>Mind Games (15)</vt:lpstr>
      <vt:lpstr>Monster (36) </vt:lpstr>
      <vt:lpstr>Of Mice and Men (19) </vt:lpstr>
      <vt:lpstr>Pieces of Me (15) </vt:lpstr>
      <vt:lpstr>The Sweetness at the Bottom of the Pie (15)</vt:lpstr>
      <vt:lpstr>Schindler’s List (108)</vt:lpstr>
      <vt:lpstr>Stone Angel (  )</vt:lpstr>
      <vt:lpstr>Side Control (3)</vt:lpstr>
      <vt:lpstr>The Kill Switch (35) </vt:lpstr>
      <vt:lpstr>Three Days in Nepal (15)</vt:lpstr>
      <vt:lpstr>Trapped (20) </vt:lpstr>
      <vt:lpstr>The Catcher in the Rye (36 +)</vt:lpstr>
      <vt:lpstr>The Fellowship of the Ring (17)</vt:lpstr>
      <vt:lpstr>The Pigman ( ?)</vt:lpstr>
      <vt:lpstr>The Wreckers (29)</vt:lpstr>
      <vt:lpstr>The Kite Runner (6)</vt:lpstr>
      <vt:lpstr>Random Passage (145)</vt:lpstr>
      <vt:lpstr>Waiting for Time (3)</vt:lpstr>
    </vt:vector>
  </TitlesOfParts>
  <Company>ESDNL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sperry</dc:creator>
  <cp:lastModifiedBy>karen  walsh</cp:lastModifiedBy>
  <cp:revision>64</cp:revision>
  <dcterms:created xsi:type="dcterms:W3CDTF">2015-02-04T13:29:58Z</dcterms:created>
  <dcterms:modified xsi:type="dcterms:W3CDTF">2016-03-08T16:10:11Z</dcterms:modified>
</cp:coreProperties>
</file>